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60" r:id="rId4"/>
    <p:sldId id="265" r:id="rId5"/>
    <p:sldId id="264" r:id="rId6"/>
    <p:sldId id="266" r:id="rId7"/>
    <p:sldId id="267" r:id="rId8"/>
    <p:sldId id="268" r:id="rId9"/>
    <p:sldId id="269" r:id="rId10"/>
    <p:sldId id="270" r:id="rId11"/>
    <p:sldId id="272" r:id="rId12"/>
    <p:sldId id="274" r:id="rId13"/>
    <p:sldId id="273" r:id="rId14"/>
    <p:sldId id="277" r:id="rId15"/>
    <p:sldId id="278" r:id="rId16"/>
    <p:sldId id="282" r:id="rId17"/>
    <p:sldId id="280" r:id="rId18"/>
    <p:sldId id="281" r:id="rId19"/>
    <p:sldId id="284" r:id="rId20"/>
    <p:sldId id="283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40"/>
    <p:restoredTop sz="91411"/>
  </p:normalViewPr>
  <p:slideViewPr>
    <p:cSldViewPr snapToGrid="0">
      <p:cViewPr varScale="1">
        <p:scale>
          <a:sx n="206" d="100"/>
          <a:sy n="206" d="100"/>
        </p:scale>
        <p:origin x="1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9ECB-439D-1F48-8509-4C5CB2760820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4E9C4B-6707-A246-9B9B-C164311FD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83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E9C4B-6707-A246-9B9B-C164311FD7A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628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citation to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E9C4B-6707-A246-9B9B-C164311FD7A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507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47482-B23C-EDE1-1E84-301E0C812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66AA14-B3CD-6B19-B7D9-5D555BC4F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27BF1-549D-0AE9-3D76-1B6FCD54C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A7AF5-192D-9582-EB54-C669ADB7D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1C695-0304-F169-A301-84A4ABFE6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695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D4776-6F5F-31F4-8E28-8570742EB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5E14B-6E59-CD3A-8601-5B906FCE6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46E26-B6E4-CC60-D986-976CFC39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227B1-B0B1-F3BB-3B00-3F6D59C0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251C3-5576-F3D6-239C-63C70DA95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20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F8349F-EBEE-C837-B0AB-8D3AD48261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941A77-CF84-CCBD-AC28-5F779578E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ED8F0-4E7E-5650-5812-3931A2C2F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FA72D-FD46-3D42-CB19-75B029D64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4CBEB-6BD8-00E6-08D7-B4BA1ED8A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76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5C6D9-F016-B7BD-3B38-5131EC4D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B40AF-6412-C87A-52BB-987104ADD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D607D-3705-9446-80BF-B6B9355FC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81F3-21C7-2C06-5BAF-A3FE80E20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E55B6-CD82-C501-B39A-C01B214F5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01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CC223-E38C-68EB-634F-B4967A4BB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E2A9EC-FEF5-14B8-0CD0-41B0166D5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48BE9-5603-4F5D-918D-7F342582F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D5FB6-BDDA-5562-0C3A-D6CE864E7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61AA7-1936-7EF1-67C5-4ABE57F7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026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47B66-13F8-50EE-37AA-C8809ABAE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AF49D-B477-2E8E-716B-15D4EB1A79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AAD7DC-DFF4-081A-C685-8DA170186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682D9-B8DD-843F-12AA-B8AFB8E64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12256-9350-893A-B85C-B23F7AC33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A21A4-808C-9C8B-7051-A4D60C7AE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69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29570-C4D1-3DF8-2C8D-DBAC79E0C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4052-2FC3-B3B8-A227-B0E3D2710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3BB1F-1C37-0D96-9479-963D333DE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CC14A2-68E7-7FE7-14B6-5CA2FD3F18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4455CE-C7DD-4253-833B-C101EA2BAB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5C6D9A-7937-A054-E110-F9F997FCC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A7699-10B8-9015-9946-31FCEC5DD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85195C-7562-CDFF-B133-FA98BA2E7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98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1D99B-BD91-E768-BFCA-4CD66313C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217B2-ADAE-8C6C-C0BE-1B773C7E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A19E72-51EA-2871-9D2F-4A1CFE883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B1B13D-2CED-B1A2-7579-A8DA765D9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95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2217F9-2427-B1B8-9B5F-63E984F9C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04EFB5-9568-B0E5-1859-B9E8000FA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C8098-1BF2-079D-06DE-DD85585BD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81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485CB-3A17-132C-5476-80FA3B245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9C3A8-A71C-5B17-6F70-F10AA16B7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23841F-F89F-2155-D8FD-02DAF93E8E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335AEC-15B6-7B08-8B26-E1E7EBF8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293F2-1887-B158-3AFB-C38840B67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53EB1-576A-1CF0-33BA-42A23AA5C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207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DA25A-1016-7C45-A686-E7D46F36D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C51922-0AC7-5748-B39C-09705A4F28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B0918-3118-24F2-DB2F-91D45B19B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CEE3B9-69C4-938C-C4DD-58E633051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CD509-3A29-9524-CF51-75E6ACBFB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F815E8-1ECD-0E09-A02F-E76B952CD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754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580FB2-DE02-18AB-95D6-F132467F6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7B966-9D28-8ADD-C554-9A9A715E1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6EF21-2583-9AFC-3B56-DF17937FD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C35DF-3AAE-9A4E-BBBE-E38F06F14F0E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E2C516-80FA-2F47-B487-36392EEA55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10739-2D8A-88FF-48E7-FB96BE0B5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EF225-39E6-0042-9B0C-EA850062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230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termuskovic.com/2021/04/15/seurat-s-addmodulescore-functio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www.statstest.com/mann-whitney-u-test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orxiv.org/content/10.1101/2022.05.09.490241v1.ful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bioconductor.org/books/release/SingleRBoo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ayola Broad Line Markers, 10 Ct, Back to School Supplies for Kids,  Teacher Supplies, Beginner Child - Walmart.com">
            <a:extLst>
              <a:ext uri="{FF2B5EF4-FFF2-40B4-BE49-F238E27FC236}">
                <a16:creationId xmlns:a16="http://schemas.microsoft.com/office/drawing/2014/main" id="{72846D1D-0993-288F-2852-21BD45AC0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1382018"/>
            <a:ext cx="3982278" cy="4138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lich's Life: Different Types of Mobile Phones: Highlights and Lowlights">
            <a:extLst>
              <a:ext uri="{FF2B5EF4-FFF2-40B4-BE49-F238E27FC236}">
                <a16:creationId xmlns:a16="http://schemas.microsoft.com/office/drawing/2014/main" id="{BABA3393-44FA-391D-E1F2-4D8AE272A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654" y="1852604"/>
            <a:ext cx="4558748" cy="3419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41234D-A232-550D-9EBC-DE12501CA61A}"/>
              </a:ext>
            </a:extLst>
          </p:cNvPr>
          <p:cNvSpPr txBox="1"/>
          <p:nvPr/>
        </p:nvSpPr>
        <p:spPr>
          <a:xfrm>
            <a:off x="2398643" y="304800"/>
            <a:ext cx="75007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Lecture 4</a:t>
            </a:r>
          </a:p>
          <a:p>
            <a:pPr algn="ctr"/>
            <a:r>
              <a:rPr lang="en-US" sz="3200" b="1" dirty="0"/>
              <a:t>Cell annotation and markers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10902D-9EE9-E0E8-65BB-37F9D713F118}"/>
              </a:ext>
            </a:extLst>
          </p:cNvPr>
          <p:cNvSpPr txBox="1"/>
          <p:nvPr/>
        </p:nvSpPr>
        <p:spPr>
          <a:xfrm>
            <a:off x="7911544" y="5271665"/>
            <a:ext cx="39756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Micah Fletcher, PhD</a:t>
            </a:r>
          </a:p>
          <a:p>
            <a:pPr algn="r"/>
            <a:r>
              <a:rPr lang="en-US" sz="2400" dirty="0"/>
              <a:t>Bioinformatics Analyst</a:t>
            </a:r>
          </a:p>
          <a:p>
            <a:pPr algn="r"/>
            <a:r>
              <a:rPr lang="en-US" sz="2400" dirty="0"/>
              <a:t>ENPRC Genomics Core</a:t>
            </a:r>
          </a:p>
        </p:txBody>
      </p:sp>
    </p:spTree>
    <p:extLst>
      <p:ext uri="{BB962C8B-B14F-4D97-AF65-F5344CB8AC3E}">
        <p14:creationId xmlns:p14="http://schemas.microsoft.com/office/powerpoint/2010/main" val="3291838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a priori</a:t>
            </a:r>
            <a:r>
              <a:rPr lang="en-US" sz="2400" b="1" dirty="0"/>
              <a:t> markers</a:t>
            </a:r>
            <a:endParaRPr lang="en-US" sz="2400" b="1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C24485-4B23-8FEA-75EB-15D349A9BBD5}"/>
              </a:ext>
            </a:extLst>
          </p:cNvPr>
          <p:cNvSpPr txBox="1"/>
          <p:nvPr/>
        </p:nvSpPr>
        <p:spPr>
          <a:xfrm>
            <a:off x="357809" y="1056861"/>
            <a:ext cx="1088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BA12C4-8B9F-8DF1-166F-EA3514C3036B}"/>
              </a:ext>
            </a:extLst>
          </p:cNvPr>
          <p:cNvSpPr txBox="1"/>
          <p:nvPr/>
        </p:nvSpPr>
        <p:spPr>
          <a:xfrm>
            <a:off x="357809" y="1680133"/>
            <a:ext cx="50831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Derived from the literature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Always empirically derived; must take into 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biological and experimental context 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study quality / statistical rigor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CAUTION:</a:t>
            </a:r>
            <a:r>
              <a:rPr lang="en-US" b="1" dirty="0">
                <a:solidFill>
                  <a:srgbClr val="FF0000"/>
                </a:solidFill>
              </a:rPr>
              <a:t>  </a:t>
            </a:r>
            <a:r>
              <a:rPr lang="en-US" b="1" dirty="0" err="1"/>
              <a:t>scRNAseq</a:t>
            </a:r>
            <a:r>
              <a:rPr lang="en-US" b="1" dirty="0"/>
              <a:t> ≠ flow cytometry!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Drop out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One or a few markers often not sufficient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RNA ≠ Surface protein</a:t>
            </a:r>
          </a:p>
          <a:p>
            <a:endParaRPr lang="en-US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426D12BA-AF55-9D72-35BF-B8EFCD5FE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1211" y="1726902"/>
            <a:ext cx="6162980" cy="380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F912C6-12BC-DF52-44B1-61661C9F8028}"/>
              </a:ext>
            </a:extLst>
          </p:cNvPr>
          <p:cNvSpPr txBox="1"/>
          <p:nvPr/>
        </p:nvSpPr>
        <p:spPr>
          <a:xfrm>
            <a:off x="357809" y="872195"/>
            <a:ext cx="875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Expression of individual </a:t>
            </a:r>
            <a:r>
              <a:rPr lang="en-US" i="1" dirty="0"/>
              <a:t>a priori</a:t>
            </a:r>
            <a:r>
              <a:rPr lang="en-US" dirty="0"/>
              <a:t> markers or sets of markers</a:t>
            </a:r>
          </a:p>
        </p:txBody>
      </p:sp>
    </p:spTree>
    <p:extLst>
      <p:ext uri="{BB962C8B-B14F-4D97-AF65-F5344CB8AC3E}">
        <p14:creationId xmlns:p14="http://schemas.microsoft.com/office/powerpoint/2010/main" val="3747800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a priori</a:t>
            </a:r>
            <a:r>
              <a:rPr lang="en-US" sz="2400" b="1" dirty="0"/>
              <a:t> markers – evaluating individual markers</a:t>
            </a:r>
            <a:endParaRPr lang="en-US" sz="2400" b="1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90EA5C-7129-861B-C083-FD40421C829E}"/>
              </a:ext>
            </a:extLst>
          </p:cNvPr>
          <p:cNvSpPr txBox="1"/>
          <p:nvPr/>
        </p:nvSpPr>
        <p:spPr>
          <a:xfrm>
            <a:off x="112226" y="1543876"/>
            <a:ext cx="30537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Seurat::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FeaturePlot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2B93ED-D3D1-6AD5-C5E9-785E7613335A}"/>
              </a:ext>
            </a:extLst>
          </p:cNvPr>
          <p:cNvSpPr txBox="1"/>
          <p:nvPr/>
        </p:nvSpPr>
        <p:spPr>
          <a:xfrm>
            <a:off x="3201228" y="1543876"/>
            <a:ext cx="2904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Seurat::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VlnPlot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88A7FC-2CBF-D390-04FF-EB4F0513869C}"/>
              </a:ext>
            </a:extLst>
          </p:cNvPr>
          <p:cNvSpPr txBox="1"/>
          <p:nvPr/>
        </p:nvSpPr>
        <p:spPr>
          <a:xfrm>
            <a:off x="241435" y="1909025"/>
            <a:ext cx="25028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0" i="0" dirty="0">
                <a:effectLst/>
              </a:rPr>
              <a:t>Expression in UMAP space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A6F2CF-DD72-69E9-868C-32616A81FC53}"/>
              </a:ext>
            </a:extLst>
          </p:cNvPr>
          <p:cNvSpPr txBox="1"/>
          <p:nvPr/>
        </p:nvSpPr>
        <p:spPr>
          <a:xfrm>
            <a:off x="2957302" y="1923145"/>
            <a:ext cx="32347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0" i="0" dirty="0">
                <a:effectLst/>
              </a:rPr>
              <a:t>Expression as violin plots</a:t>
            </a: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75F43B-7005-E485-F6FB-26E5D03C045E}"/>
              </a:ext>
            </a:extLst>
          </p:cNvPr>
          <p:cNvSpPr txBox="1"/>
          <p:nvPr/>
        </p:nvSpPr>
        <p:spPr>
          <a:xfrm>
            <a:off x="7608826" y="1526592"/>
            <a:ext cx="29047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Seurat::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DotPlot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41023A-2B2A-14DD-69F6-3D5598030E15}"/>
              </a:ext>
            </a:extLst>
          </p:cNvPr>
          <p:cNvSpPr txBox="1"/>
          <p:nvPr/>
        </p:nvSpPr>
        <p:spPr>
          <a:xfrm>
            <a:off x="7573622" y="1923145"/>
            <a:ext cx="290471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E</a:t>
            </a:r>
            <a:r>
              <a:rPr lang="en-US" sz="1600" b="0" i="0" dirty="0">
                <a:effectLst/>
              </a:rPr>
              <a:t>xpression </a:t>
            </a:r>
            <a:r>
              <a:rPr lang="en-US" sz="1600" dirty="0"/>
              <a:t>as a dot plot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CDD50C-BE20-A9BD-C95C-8D3941243F12}"/>
              </a:ext>
            </a:extLst>
          </p:cNvPr>
          <p:cNvSpPr txBox="1"/>
          <p:nvPr/>
        </p:nvSpPr>
        <p:spPr>
          <a:xfrm>
            <a:off x="525399" y="891065"/>
            <a:ext cx="210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Single cells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285481-72FF-1597-1134-1EB354E67014}"/>
              </a:ext>
            </a:extLst>
          </p:cNvPr>
          <p:cNvSpPr txBox="1"/>
          <p:nvPr/>
        </p:nvSpPr>
        <p:spPr>
          <a:xfrm>
            <a:off x="6471822" y="902081"/>
            <a:ext cx="210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Groups of cells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D5C64CD-A4B5-05DB-0378-BD064E5D2489}"/>
              </a:ext>
            </a:extLst>
          </p:cNvPr>
          <p:cNvCxnSpPr/>
          <p:nvPr/>
        </p:nvCxnSpPr>
        <p:spPr>
          <a:xfrm>
            <a:off x="208722" y="1341926"/>
            <a:ext cx="274858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08F8550-36E5-2038-8024-C093B7B926AA}"/>
              </a:ext>
            </a:extLst>
          </p:cNvPr>
          <p:cNvCxnSpPr>
            <a:cxnSpLocks/>
          </p:cNvCxnSpPr>
          <p:nvPr/>
        </p:nvCxnSpPr>
        <p:spPr>
          <a:xfrm>
            <a:off x="3166024" y="1341926"/>
            <a:ext cx="8819745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A graph of a number of blue and gray dots&#10;&#10;Description automatically generated with medium confidence">
            <a:extLst>
              <a:ext uri="{FF2B5EF4-FFF2-40B4-BE49-F238E27FC236}">
                <a16:creationId xmlns:a16="http://schemas.microsoft.com/office/drawing/2014/main" id="{A6CC1944-FA7C-39C5-D833-1AE86C137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40" y="2647549"/>
            <a:ext cx="2790694" cy="3347387"/>
          </a:xfrm>
          <a:prstGeom prst="rect">
            <a:avLst/>
          </a:prstGeom>
        </p:spPr>
      </p:pic>
      <p:pic>
        <p:nvPicPr>
          <p:cNvPr id="18" name="Picture 17" descr="A graph of a graph showing different levels of a level&#10;&#10;Description automatically generated with medium confidence">
            <a:extLst>
              <a:ext uri="{FF2B5EF4-FFF2-40B4-BE49-F238E27FC236}">
                <a16:creationId xmlns:a16="http://schemas.microsoft.com/office/drawing/2014/main" id="{1299692E-E890-6B93-C157-43F1A229B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163" y="2647549"/>
            <a:ext cx="2870776" cy="3370366"/>
          </a:xfrm>
          <a:prstGeom prst="rect">
            <a:avLst/>
          </a:prstGeom>
        </p:spPr>
      </p:pic>
      <p:pic>
        <p:nvPicPr>
          <p:cNvPr id="24" name="Picture 23" descr="A graph of blue dots and black text&#10;&#10;Description automatically generated">
            <a:extLst>
              <a:ext uri="{FF2B5EF4-FFF2-40B4-BE49-F238E27FC236}">
                <a16:creationId xmlns:a16="http://schemas.microsoft.com/office/drawing/2014/main" id="{AF69C94B-E13E-EBDF-2E7D-222F5D3008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6492" y="2647549"/>
            <a:ext cx="5152668" cy="320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71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a priori</a:t>
            </a:r>
            <a:r>
              <a:rPr lang="en-US" sz="2400" b="1" dirty="0"/>
              <a:t> markers – evaluating sets of markers</a:t>
            </a:r>
            <a:endParaRPr lang="en-US" sz="2400" b="1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90EA5C-7129-861B-C083-FD40421C829E}"/>
              </a:ext>
            </a:extLst>
          </p:cNvPr>
          <p:cNvSpPr txBox="1"/>
          <p:nvPr/>
        </p:nvSpPr>
        <p:spPr>
          <a:xfrm>
            <a:off x="357810" y="1304187"/>
            <a:ext cx="3593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Seurat::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AddModuleScore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D6B753-B2D8-ABB9-6436-08EE9F562CD5}"/>
              </a:ext>
            </a:extLst>
          </p:cNvPr>
          <p:cNvSpPr txBox="1"/>
          <p:nvPr/>
        </p:nvSpPr>
        <p:spPr>
          <a:xfrm>
            <a:off x="5750928" y="1304187"/>
            <a:ext cx="4420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Ucell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Ucell_AddModuleScore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88A7FC-2CBF-D390-04FF-EB4F0513869C}"/>
              </a:ext>
            </a:extLst>
          </p:cNvPr>
          <p:cNvSpPr txBox="1"/>
          <p:nvPr/>
        </p:nvSpPr>
        <p:spPr>
          <a:xfrm>
            <a:off x="357809" y="1745393"/>
            <a:ext cx="4897923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Normalized expression relative to average expression of a control set of genes across the whole dataset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Score for an individual cell depends on the expression of other cells in the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Score ranges will vary unpredictably across datasets and even cell population subset analyses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FE00E6-0A4F-1AA9-2F2A-0A58AFF6FF19}"/>
              </a:ext>
            </a:extLst>
          </p:cNvPr>
          <p:cNvSpPr txBox="1"/>
          <p:nvPr/>
        </p:nvSpPr>
        <p:spPr>
          <a:xfrm>
            <a:off x="357809" y="872195"/>
            <a:ext cx="875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Often referred to as gene “modules”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8EF530-6AF1-1213-4775-7931F5E46082}"/>
              </a:ext>
            </a:extLst>
          </p:cNvPr>
          <p:cNvSpPr txBox="1"/>
          <p:nvPr/>
        </p:nvSpPr>
        <p:spPr>
          <a:xfrm>
            <a:off x="5886033" y="1754607"/>
            <a:ext cx="562659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Ranks genes within individual cells based on expression levels, then estimates enrichment of that cell’s expression for the marker gene set using a statistic based on </a:t>
            </a:r>
            <a:r>
              <a:rPr lang="en-US" sz="1600" b="0" i="1" dirty="0">
                <a:effectLst/>
              </a:rPr>
              <a:t>Mann-Whitney 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1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1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1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1" dirty="0">
              <a:effectLst/>
            </a:endParaRPr>
          </a:p>
          <a:p>
            <a:endParaRPr lang="en-US" sz="1600" b="0" dirty="0">
              <a:effectLst/>
            </a:endParaRPr>
          </a:p>
          <a:p>
            <a:endParaRPr lang="en-US" sz="1600" dirty="0"/>
          </a:p>
          <a:p>
            <a:endParaRPr lang="en-US" sz="1600" b="0" dirty="0">
              <a:effectLst/>
            </a:endParaRP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Score will always range from 0 to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i="1" dirty="0"/>
              <a:t>Preferred, because it does not rely on dataset composition and thus is stable</a:t>
            </a:r>
          </a:p>
        </p:txBody>
      </p:sp>
      <p:pic>
        <p:nvPicPr>
          <p:cNvPr id="3" name="Picture 2" descr="A graph of a number of cells&#10;&#10;Description automatically generated">
            <a:extLst>
              <a:ext uri="{FF2B5EF4-FFF2-40B4-BE49-F238E27FC236}">
                <a16:creationId xmlns:a16="http://schemas.microsoft.com/office/drawing/2014/main" id="{6C2E2165-7DB7-3A67-293A-B0D9B845F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990" y="2550802"/>
            <a:ext cx="4291599" cy="26751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0DB134-198B-A889-23BB-BEB08A380BAA}"/>
              </a:ext>
            </a:extLst>
          </p:cNvPr>
          <p:cNvSpPr txBox="1"/>
          <p:nvPr/>
        </p:nvSpPr>
        <p:spPr>
          <a:xfrm>
            <a:off x="6065671" y="6408795"/>
            <a:ext cx="60970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hlinkClick r:id="rId3"/>
              </a:rPr>
              <a:t>https://www.waltermuskovic.com/2021/04/15/seurat-s-addmodulescore-function/</a:t>
            </a:r>
            <a:endParaRPr lang="en-US" sz="1000" dirty="0"/>
          </a:p>
          <a:p>
            <a:pPr algn="r"/>
            <a:r>
              <a:rPr lang="en-US" sz="1000" dirty="0">
                <a:hlinkClick r:id="rId4"/>
              </a:rPr>
              <a:t>https://www.statstest.com/mann-whitney-u-test/</a:t>
            </a:r>
            <a:endParaRPr lang="en-US" sz="1000" dirty="0"/>
          </a:p>
        </p:txBody>
      </p:sp>
      <p:pic>
        <p:nvPicPr>
          <p:cNvPr id="12" name="Picture 11" descr="A graph with arrows pointing to a red line&#10;&#10;Description automatically generated">
            <a:extLst>
              <a:ext uri="{FF2B5EF4-FFF2-40B4-BE49-F238E27FC236}">
                <a16:creationId xmlns:a16="http://schemas.microsoft.com/office/drawing/2014/main" id="{2FD96438-C91C-69F1-6137-9C2BA2CF40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8481" y="2735647"/>
            <a:ext cx="4643171" cy="23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8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a priori</a:t>
            </a:r>
            <a:r>
              <a:rPr lang="en-US" sz="2400" b="1" dirty="0"/>
              <a:t> markers – evaluating sets of markers</a:t>
            </a:r>
            <a:endParaRPr lang="en-US" sz="2400" b="1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90EA5C-7129-861B-C083-FD40421C829E}"/>
              </a:ext>
            </a:extLst>
          </p:cNvPr>
          <p:cNvSpPr txBox="1"/>
          <p:nvPr/>
        </p:nvSpPr>
        <p:spPr>
          <a:xfrm>
            <a:off x="357810" y="1304187"/>
            <a:ext cx="3593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Seurat::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AddModuleScore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D6B753-B2D8-ABB9-6436-08EE9F562CD5}"/>
              </a:ext>
            </a:extLst>
          </p:cNvPr>
          <p:cNvSpPr txBox="1"/>
          <p:nvPr/>
        </p:nvSpPr>
        <p:spPr>
          <a:xfrm>
            <a:off x="5750928" y="1304187"/>
            <a:ext cx="4420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Ucell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Ucell_AddModuleScore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88A7FC-2CBF-D390-04FF-EB4F0513869C}"/>
              </a:ext>
            </a:extLst>
          </p:cNvPr>
          <p:cNvSpPr txBox="1"/>
          <p:nvPr/>
        </p:nvSpPr>
        <p:spPr>
          <a:xfrm>
            <a:off x="357809" y="1745393"/>
            <a:ext cx="4897923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Normalized expression relative to average expression of a control set of genes across the whole dataset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Score for an individual cell depends on the expression of other cells in the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Score ranges will vary unpredictably across datasets and even cell population subset analyses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FE00E6-0A4F-1AA9-2F2A-0A58AFF6FF19}"/>
              </a:ext>
            </a:extLst>
          </p:cNvPr>
          <p:cNvSpPr txBox="1"/>
          <p:nvPr/>
        </p:nvSpPr>
        <p:spPr>
          <a:xfrm>
            <a:off x="357809" y="872195"/>
            <a:ext cx="981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Often referred to as gene “modules” – can be visualized in the same way as individual markers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8EF530-6AF1-1213-4775-7931F5E46082}"/>
              </a:ext>
            </a:extLst>
          </p:cNvPr>
          <p:cNvSpPr txBox="1"/>
          <p:nvPr/>
        </p:nvSpPr>
        <p:spPr>
          <a:xfrm>
            <a:off x="5886033" y="1754607"/>
            <a:ext cx="562659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Ranks genes within individual cells based on expression levels, then estimates enrichment of that cell’s expression for the marker gene set using a statistic based on </a:t>
            </a:r>
            <a:r>
              <a:rPr lang="en-US" sz="1600" b="0" i="1" dirty="0">
                <a:effectLst/>
              </a:rPr>
              <a:t>Mann-Whitney 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1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1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1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1" dirty="0">
              <a:effectLst/>
            </a:endParaRPr>
          </a:p>
          <a:p>
            <a:endParaRPr lang="en-US" sz="1600" b="0" dirty="0">
              <a:effectLst/>
            </a:endParaRPr>
          </a:p>
          <a:p>
            <a:endParaRPr lang="en-US" sz="1600" dirty="0"/>
          </a:p>
          <a:p>
            <a:endParaRPr lang="en-US" sz="1600" b="0" dirty="0">
              <a:effectLst/>
            </a:endParaRP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Score will always range from 0 to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i="1" dirty="0"/>
              <a:t>Preferred, because it does not rely on dataset composition and thus is stable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394B3A-3779-B4AD-78C5-7E5F26DBC96F}"/>
              </a:ext>
            </a:extLst>
          </p:cNvPr>
          <p:cNvSpPr txBox="1"/>
          <p:nvPr/>
        </p:nvSpPr>
        <p:spPr>
          <a:xfrm>
            <a:off x="1277359" y="3429000"/>
            <a:ext cx="3206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 err="1"/>
              <a:t>FeaturePlot</a:t>
            </a:r>
            <a:r>
              <a:rPr lang="en-US" dirty="0"/>
              <a:t>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B4F61C-5B86-F6AD-8491-A16F95F3C7B3}"/>
              </a:ext>
            </a:extLst>
          </p:cNvPr>
          <p:cNvSpPr txBox="1"/>
          <p:nvPr/>
        </p:nvSpPr>
        <p:spPr>
          <a:xfrm>
            <a:off x="6717855" y="3429000"/>
            <a:ext cx="3206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 err="1"/>
              <a:t>FeaturePlot</a:t>
            </a:r>
            <a:r>
              <a:rPr lang="en-US" dirty="0"/>
              <a:t>]</a:t>
            </a:r>
          </a:p>
        </p:txBody>
      </p:sp>
      <p:pic>
        <p:nvPicPr>
          <p:cNvPr id="5" name="Picture 4" descr="A diagram of a number of cells&#10;&#10;Description automatically generated with medium confidence">
            <a:extLst>
              <a:ext uri="{FF2B5EF4-FFF2-40B4-BE49-F238E27FC236}">
                <a16:creationId xmlns:a16="http://schemas.microsoft.com/office/drawing/2014/main" id="{802AD481-FC7A-79DB-EE06-3B7508894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09" y="2639802"/>
            <a:ext cx="4451304" cy="2692980"/>
          </a:xfrm>
          <a:prstGeom prst="rect">
            <a:avLst/>
          </a:prstGeom>
        </p:spPr>
      </p:pic>
      <p:pic>
        <p:nvPicPr>
          <p:cNvPr id="13" name="Picture 12" descr="A diagram of a cell line&#10;&#10;Description automatically generated with medium confidence">
            <a:extLst>
              <a:ext uri="{FF2B5EF4-FFF2-40B4-BE49-F238E27FC236}">
                <a16:creationId xmlns:a16="http://schemas.microsoft.com/office/drawing/2014/main" id="{8BF205DF-0F84-D095-7CEF-50DA71059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851" y="2639802"/>
            <a:ext cx="4439778" cy="269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909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91827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de novo </a:t>
            </a:r>
            <a:r>
              <a:rPr lang="en-US" sz="2400" b="1" dirty="0"/>
              <a:t>markers – compute and filter markers</a:t>
            </a:r>
            <a:endParaRPr lang="en-US" sz="2400" b="1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3F1996-4FC8-AFEE-649B-63EE421DDBD4}"/>
              </a:ext>
            </a:extLst>
          </p:cNvPr>
          <p:cNvSpPr txBox="1"/>
          <p:nvPr/>
        </p:nvSpPr>
        <p:spPr>
          <a:xfrm>
            <a:off x="357810" y="872195"/>
            <a:ext cx="982415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Recall that there are two flavors: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Pairwise –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Seurat::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FindMarkers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One-vs-all –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Seurat::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FindAllMarkers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Output options: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only.pos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TRUE </a:t>
            </a:r>
            <a:r>
              <a:rPr lang="en-US" dirty="0">
                <a:cs typeface="Courier New" panose="02070309020205020404" pitchFamily="49" charset="0"/>
              </a:rPr>
              <a:t># only return positive markers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min.pct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0.25 </a:t>
            </a:r>
            <a:r>
              <a:rPr lang="en-US" dirty="0">
                <a:cs typeface="Courier New" panose="02070309020205020404" pitchFamily="49" charset="0"/>
              </a:rPr>
              <a:t># minimum percent of cells the gene has non-zero expression in both 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logfc.threshold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0.25 </a:t>
            </a:r>
            <a:r>
              <a:rPr lang="en-US" dirty="0">
                <a:cs typeface="Courier New" panose="02070309020205020404" pitchFamily="49" charset="0"/>
              </a:rPr>
              <a:t># minimum average log fold change threshold cutoff to return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Statistical options: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test.use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wilcox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cs typeface="Courier New" panose="02070309020205020404" pitchFamily="49" charset="0"/>
              </a:rPr>
              <a:t>The default statistical test is a Wilcoxon Rank Sum test. This is fine for simple comparisons. </a:t>
            </a:r>
            <a:r>
              <a:rPr lang="en-US" dirty="0"/>
              <a:t>More complex methods tend to be much slower with only marginal (if any) performance gains. See </a:t>
            </a:r>
            <a:r>
              <a:rPr lang="en-US" dirty="0">
                <a:hlinkClick r:id="rId2"/>
              </a:rPr>
              <a:t>https://www.biorxiv.org/content/10.1101/2022.05.09.490241v1.full</a:t>
            </a:r>
            <a:r>
              <a:rPr lang="en-US" dirty="0"/>
              <a:t> for details.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Beware that multiple hypothesis testing and non-independence of genes will drive up False Discovery Rate! It’s helpful to focus on the top n markers, and take the p-value, log fold change, min.pct1, min.pct2 all into account.</a:t>
            </a:r>
          </a:p>
        </p:txBody>
      </p:sp>
    </p:spTree>
    <p:extLst>
      <p:ext uri="{BB962C8B-B14F-4D97-AF65-F5344CB8AC3E}">
        <p14:creationId xmlns:p14="http://schemas.microsoft.com/office/powerpoint/2010/main" val="3132942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de novo </a:t>
            </a:r>
            <a:r>
              <a:rPr lang="en-US" sz="2400" b="1" dirty="0"/>
              <a:t>markers – evaluate markers</a:t>
            </a:r>
            <a:endParaRPr lang="en-US" sz="2400" b="1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FCF4ED-3826-A87F-442E-C77BF5CA95AF}"/>
              </a:ext>
            </a:extLst>
          </p:cNvPr>
          <p:cNvSpPr txBox="1"/>
          <p:nvPr/>
        </p:nvSpPr>
        <p:spPr>
          <a:xfrm>
            <a:off x="357810" y="1304187"/>
            <a:ext cx="2914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Seurat::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DoHeatmap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AAD5EE-B413-A4F5-38B6-685EFE7B8A58}"/>
              </a:ext>
            </a:extLst>
          </p:cNvPr>
          <p:cNvSpPr txBox="1"/>
          <p:nvPr/>
        </p:nvSpPr>
        <p:spPr>
          <a:xfrm>
            <a:off x="357809" y="872195"/>
            <a:ext cx="9813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Perhaps the most useful plot for manually inspecting </a:t>
            </a:r>
            <a:r>
              <a:rPr lang="en-US" i="1" dirty="0"/>
              <a:t>de novo</a:t>
            </a:r>
            <a:r>
              <a:rPr lang="en-US" dirty="0"/>
              <a:t> markers is heatmap</a:t>
            </a:r>
          </a:p>
        </p:txBody>
      </p:sp>
      <p:pic>
        <p:nvPicPr>
          <p:cNvPr id="6" name="Picture 5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0A54B4F5-04FE-E8C3-5B7E-30CC0D79D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896" y="1779705"/>
            <a:ext cx="7772400" cy="4881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123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CD8DD6E-F57E-CC76-B6FE-1D994001966E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Goals for today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450B3-5C2D-745F-263F-E3B3115EC197}"/>
              </a:ext>
            </a:extLst>
          </p:cNvPr>
          <p:cNvSpPr txBox="1"/>
          <p:nvPr/>
        </p:nvSpPr>
        <p:spPr>
          <a:xfrm>
            <a:off x="357809" y="1056861"/>
            <a:ext cx="1088334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Be familiar with the main approaches to cell type annotation, their pros and cons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Marker-based annotation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a priori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markers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de novo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markers</a:t>
            </a:r>
          </a:p>
          <a:p>
            <a:pPr lvl="1"/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Reference-based annotation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/>
              <a:t>Cell-by-cell signature comparison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/>
              <a:t>Projection/integration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Understand a typical cell annotation workflow, including best practices and where things can go wrong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Apply various tools to find markers and identify cell types in the </a:t>
            </a:r>
            <a:r>
              <a:rPr lang="en-US" i="1" dirty="0"/>
              <a:t>Kang</a:t>
            </a:r>
            <a:r>
              <a:rPr lang="en-US" dirty="0"/>
              <a:t> </a:t>
            </a:r>
            <a:r>
              <a:rPr lang="en-US" i="1" dirty="0"/>
              <a:t>et al. </a:t>
            </a:r>
            <a:r>
              <a:rPr lang="en-US" dirty="0"/>
              <a:t>dataset using R</a:t>
            </a:r>
          </a:p>
          <a:p>
            <a:endParaRPr lang="en-US" dirty="0"/>
          </a:p>
          <a:p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A1060A-3F8A-6BE1-4B6E-77632B8F7D3F}"/>
              </a:ext>
            </a:extLst>
          </p:cNvPr>
          <p:cNvSpPr txBox="1"/>
          <p:nvPr/>
        </p:nvSpPr>
        <p:spPr>
          <a:xfrm>
            <a:off x="771181" y="6325464"/>
            <a:ext cx="1132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See </a:t>
            </a:r>
            <a:r>
              <a:rPr lang="en-US" i="1" dirty="0"/>
              <a:t>Clarke et al. (Nature Protocols) 2021 </a:t>
            </a:r>
            <a:r>
              <a:rPr lang="en-US" dirty="0"/>
              <a:t>for more cell annotation methods</a:t>
            </a:r>
          </a:p>
        </p:txBody>
      </p:sp>
    </p:spTree>
    <p:extLst>
      <p:ext uri="{BB962C8B-B14F-4D97-AF65-F5344CB8AC3E}">
        <p14:creationId xmlns:p14="http://schemas.microsoft.com/office/powerpoint/2010/main" val="604001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automating annotation using pre-existing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969688-DDBD-5485-3445-3F2343B74CCB}"/>
              </a:ext>
            </a:extLst>
          </p:cNvPr>
          <p:cNvSpPr txBox="1"/>
          <p:nvPr/>
        </p:nvSpPr>
        <p:spPr>
          <a:xfrm>
            <a:off x="357808" y="1004397"/>
            <a:ext cx="11476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Many methods available, from simple expression signature correlations to custom machine learning algorithms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2FED71-7456-E74A-F87F-A189C92BC446}"/>
              </a:ext>
            </a:extLst>
          </p:cNvPr>
          <p:cNvSpPr txBox="1"/>
          <p:nvPr/>
        </p:nvSpPr>
        <p:spPr>
          <a:xfrm>
            <a:off x="357808" y="1722828"/>
            <a:ext cx="87563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method typically shares essentially the same broad workflow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Identify a reference dataset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Apply the cell annotation algorithm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Evaluate the accuracy/reliability of the labels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Label unsupervised clusters based on consensus labels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067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8CD776-F256-52B8-B8D8-68E00187E1A0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choosing a reference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08C348-81BF-F957-FC1F-A54E8868F502}"/>
              </a:ext>
            </a:extLst>
          </p:cNvPr>
          <p:cNvSpPr txBox="1"/>
          <p:nvPr/>
        </p:nvSpPr>
        <p:spPr>
          <a:xfrm>
            <a:off x="357808" y="1004397"/>
            <a:ext cx="1147638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 labels can only be accurate to the extent that the cell composition of the query matches the reference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include the key cell types desired, at least to the granularity required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If more detailed than needed, can always merge labels later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Match query and reference tissue and disease state, if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early stages, it’s usually better to err on the side of a broader, more diverse reference composed of many tissues and/or disease states.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 if you sorted your captures before sequencing, using broader references helps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identify contamination of non-target cells, and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improve confidence of labels because there are “outgroup” cells that should have very low scores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435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6704EF2-4605-C9C3-3E0E-56C7B28A1693}"/>
              </a:ext>
            </a:extLst>
          </p:cNvPr>
          <p:cNvSpPr/>
          <p:nvPr/>
        </p:nvSpPr>
        <p:spPr>
          <a:xfrm>
            <a:off x="5993243" y="1445889"/>
            <a:ext cx="727352" cy="102304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83C270-FED0-ACBE-98A9-01A7A4636486}"/>
              </a:ext>
            </a:extLst>
          </p:cNvPr>
          <p:cNvSpPr/>
          <p:nvPr/>
        </p:nvSpPr>
        <p:spPr>
          <a:xfrm>
            <a:off x="5993243" y="1441223"/>
            <a:ext cx="330506" cy="32775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5D18E5-5570-0750-241B-54EA47CD6DAC}"/>
              </a:ext>
            </a:extLst>
          </p:cNvPr>
          <p:cNvSpPr/>
          <p:nvPr/>
        </p:nvSpPr>
        <p:spPr>
          <a:xfrm>
            <a:off x="6323749" y="1768975"/>
            <a:ext cx="241796" cy="27853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39128A-35BD-CBE3-A127-0EDEBA669031}"/>
              </a:ext>
            </a:extLst>
          </p:cNvPr>
          <p:cNvSpPr/>
          <p:nvPr/>
        </p:nvSpPr>
        <p:spPr>
          <a:xfrm>
            <a:off x="6565545" y="2047511"/>
            <a:ext cx="108030" cy="24275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17D5D3-E10E-469E-2E6C-0D7137BC44BF}"/>
              </a:ext>
            </a:extLst>
          </p:cNvPr>
          <p:cNvSpPr/>
          <p:nvPr/>
        </p:nvSpPr>
        <p:spPr>
          <a:xfrm>
            <a:off x="6673575" y="2290264"/>
            <a:ext cx="47020" cy="17866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8CD776-F256-52B8-B8D8-68E00187E1A0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</a:t>
            </a:r>
            <a:r>
              <a:rPr lang="en-US" sz="2400" b="1" dirty="0" err="1"/>
              <a:t>SingleR</a:t>
            </a:r>
            <a:r>
              <a:rPr lang="en-US" sz="2400" b="1" dirty="0"/>
              <a:t> –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31FB-4F48-6B07-F087-6EFC6FC2B625}"/>
              </a:ext>
            </a:extLst>
          </p:cNvPr>
          <p:cNvSpPr txBox="1"/>
          <p:nvPr/>
        </p:nvSpPr>
        <p:spPr>
          <a:xfrm>
            <a:off x="357808" y="1004397"/>
            <a:ext cx="528282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SingleR</a:t>
            </a:r>
            <a:r>
              <a:rPr lang="en-US" dirty="0"/>
              <a:t> – Single cell GEX profile correlation to reference</a:t>
            </a:r>
          </a:p>
          <a:p>
            <a:endParaRPr lang="en-US" dirty="0"/>
          </a:p>
          <a:p>
            <a:r>
              <a:rPr lang="en-US" dirty="0"/>
              <a:t>First, identify markers among labels in the reference. </a:t>
            </a:r>
          </a:p>
          <a:p>
            <a:endParaRPr lang="en-US" dirty="0"/>
          </a:p>
          <a:p>
            <a:r>
              <a:rPr lang="en-US" dirty="0"/>
              <a:t>Then, for </a:t>
            </a:r>
            <a:r>
              <a:rPr lang="en-US" b="1" dirty="0"/>
              <a:t>each cell</a:t>
            </a:r>
            <a:r>
              <a:rPr lang="en-US" dirty="0"/>
              <a:t>: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Compute Spearman correlation between its expression profile and that of each reference sample.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Define the per-label score as a fixed quantile (default = 0.8) of the correlations across all samples with that label.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Repeat score calculation for all reference labels. Highest scoring label = </a:t>
            </a:r>
            <a:r>
              <a:rPr lang="en-US" dirty="0" err="1"/>
              <a:t>SingleR’s</a:t>
            </a:r>
            <a:r>
              <a:rPr lang="en-US" dirty="0"/>
              <a:t> prediction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(Optional) Reduce reference to only top scoring cell types and recompute score. Iterate until only label remains.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9C75C8-0675-DA10-9BD9-900B07411E26}"/>
              </a:ext>
            </a:extLst>
          </p:cNvPr>
          <p:cNvSpPr txBox="1"/>
          <p:nvPr/>
        </p:nvSpPr>
        <p:spPr>
          <a:xfrm>
            <a:off x="780939" y="6446045"/>
            <a:ext cx="1132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See </a:t>
            </a:r>
            <a:r>
              <a:rPr lang="en-US" i="1" dirty="0">
                <a:hlinkClick r:id="rId2"/>
              </a:rPr>
              <a:t>https://bioconductor.org/books/release/SingleRBook/</a:t>
            </a:r>
            <a:r>
              <a:rPr lang="en-US" i="1" dirty="0"/>
              <a:t> for detailed tutorial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626F1C-E539-81A3-AEAE-3191A5122B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12" t="14333" r="40632" b="65903"/>
          <a:stretch/>
        </p:blipFill>
        <p:spPr>
          <a:xfrm>
            <a:off x="7173123" y="1072620"/>
            <a:ext cx="4731026" cy="204738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3174C7C-9DA5-5A4F-4F1A-A6DBEEFD2671}"/>
              </a:ext>
            </a:extLst>
          </p:cNvPr>
          <p:cNvSpPr/>
          <p:nvPr/>
        </p:nvSpPr>
        <p:spPr>
          <a:xfrm>
            <a:off x="5993243" y="1355746"/>
            <a:ext cx="330506" cy="477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E090A7-830E-B15A-5E52-4DFF3484AEB5}"/>
              </a:ext>
            </a:extLst>
          </p:cNvPr>
          <p:cNvSpPr/>
          <p:nvPr/>
        </p:nvSpPr>
        <p:spPr>
          <a:xfrm>
            <a:off x="6323749" y="1355746"/>
            <a:ext cx="241796" cy="477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A26B11-EDF1-2F52-20BE-C74A46042027}"/>
              </a:ext>
            </a:extLst>
          </p:cNvPr>
          <p:cNvSpPr/>
          <p:nvPr/>
        </p:nvSpPr>
        <p:spPr>
          <a:xfrm>
            <a:off x="6565545" y="1355746"/>
            <a:ext cx="108030" cy="477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BEF005-1A85-212F-DC44-1369F7F86197}"/>
              </a:ext>
            </a:extLst>
          </p:cNvPr>
          <p:cNvSpPr/>
          <p:nvPr/>
        </p:nvSpPr>
        <p:spPr>
          <a:xfrm>
            <a:off x="6673575" y="1355746"/>
            <a:ext cx="47020" cy="477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752087A-EAA8-F13D-CBB2-986DAD9F5FB2}"/>
              </a:ext>
            </a:extLst>
          </p:cNvPr>
          <p:cNvCxnSpPr>
            <a:cxnSpLocks/>
          </p:cNvCxnSpPr>
          <p:nvPr/>
        </p:nvCxnSpPr>
        <p:spPr>
          <a:xfrm>
            <a:off x="6323749" y="1351650"/>
            <a:ext cx="0" cy="1159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43E400A-BC92-2630-F78A-3FC3342DCFA9}"/>
              </a:ext>
            </a:extLst>
          </p:cNvPr>
          <p:cNvCxnSpPr>
            <a:cxnSpLocks/>
          </p:cNvCxnSpPr>
          <p:nvPr/>
        </p:nvCxnSpPr>
        <p:spPr>
          <a:xfrm>
            <a:off x="6565545" y="1351649"/>
            <a:ext cx="0" cy="1159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AE2B4D9-5B74-F044-C2CF-5830F542A0FC}"/>
              </a:ext>
            </a:extLst>
          </p:cNvPr>
          <p:cNvCxnSpPr>
            <a:cxnSpLocks/>
          </p:cNvCxnSpPr>
          <p:nvPr/>
        </p:nvCxnSpPr>
        <p:spPr>
          <a:xfrm>
            <a:off x="6671732" y="1328531"/>
            <a:ext cx="0" cy="1159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42417D3-9DED-74CF-8E41-65E6762B153A}"/>
              </a:ext>
            </a:extLst>
          </p:cNvPr>
          <p:cNvSpPr txBox="1"/>
          <p:nvPr/>
        </p:nvSpPr>
        <p:spPr>
          <a:xfrm rot="16200000">
            <a:off x="5204949" y="1815285"/>
            <a:ext cx="1179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Ref. markers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1234346-4BF6-15FB-26A3-AC7096ABD64B}"/>
              </a:ext>
            </a:extLst>
          </p:cNvPr>
          <p:cNvSpPr txBox="1"/>
          <p:nvPr/>
        </p:nvSpPr>
        <p:spPr>
          <a:xfrm>
            <a:off x="5755306" y="2501642"/>
            <a:ext cx="1153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Ref. samples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734F37-BF47-CD76-817F-3BB5C43213C8}"/>
              </a:ext>
            </a:extLst>
          </p:cNvPr>
          <p:cNvSpPr txBox="1"/>
          <p:nvPr/>
        </p:nvSpPr>
        <p:spPr>
          <a:xfrm>
            <a:off x="5799865" y="1004397"/>
            <a:ext cx="1153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Ref. labels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37A9139-5F7C-B66E-A084-CB4AC1970B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56" t="21367" r="67429" b="76829"/>
          <a:stretch/>
        </p:blipFill>
        <p:spPr>
          <a:xfrm>
            <a:off x="6792978" y="1787187"/>
            <a:ext cx="427165" cy="186885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B02BEFD-BF97-3B9C-9F39-B92250C68DF1}"/>
              </a:ext>
            </a:extLst>
          </p:cNvPr>
          <p:cNvCxnSpPr/>
          <p:nvPr/>
        </p:nvCxnSpPr>
        <p:spPr>
          <a:xfrm flipH="1">
            <a:off x="6908958" y="1072620"/>
            <a:ext cx="4356629" cy="0"/>
          </a:xfrm>
          <a:prstGeom prst="straightConnector1">
            <a:avLst/>
          </a:prstGeom>
          <a:ln w="28575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A916C4A-4BA9-D50E-2E59-97BF8D80B701}"/>
              </a:ext>
            </a:extLst>
          </p:cNvPr>
          <p:cNvSpPr txBox="1"/>
          <p:nvPr/>
        </p:nvSpPr>
        <p:spPr>
          <a:xfrm>
            <a:off x="6565545" y="2919765"/>
            <a:ext cx="5170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Adapted from </a:t>
            </a:r>
            <a:r>
              <a:rPr lang="en-US" sz="1200" i="1" dirty="0"/>
              <a:t>Aran et al. (Nature Immunology) 2019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DDA8639-46B9-4D63-A34E-06379C5F3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517" y="3785363"/>
            <a:ext cx="4030180" cy="2471470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996974C-F95F-272B-8D99-033E260D15B5}"/>
              </a:ext>
            </a:extLst>
          </p:cNvPr>
          <p:cNvCxnSpPr/>
          <p:nvPr/>
        </p:nvCxnSpPr>
        <p:spPr>
          <a:xfrm>
            <a:off x="8492358" y="3255605"/>
            <a:ext cx="0" cy="3467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980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CD8DD6E-F57E-CC76-B6FE-1D994001966E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have we done so far and what comes next?</a:t>
            </a:r>
          </a:p>
        </p:txBody>
      </p:sp>
    </p:spTree>
    <p:extLst>
      <p:ext uri="{BB962C8B-B14F-4D97-AF65-F5344CB8AC3E}">
        <p14:creationId xmlns:p14="http://schemas.microsoft.com/office/powerpoint/2010/main" val="39628424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B3EC067-0956-1983-BC36-F5500A577DFF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</a:t>
            </a:r>
            <a:r>
              <a:rPr lang="en-US" sz="2400" b="1" dirty="0" err="1"/>
              <a:t>SingleR</a:t>
            </a:r>
            <a:r>
              <a:rPr lang="en-US" sz="2400" b="1" dirty="0"/>
              <a:t> – choosing a reference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10FD96-CEE2-6CB4-711A-D930A7B3E7FA}"/>
              </a:ext>
            </a:extLst>
          </p:cNvPr>
          <p:cNvSpPr txBox="1"/>
          <p:nvPr/>
        </p:nvSpPr>
        <p:spPr>
          <a:xfrm>
            <a:off x="357809" y="1004397"/>
            <a:ext cx="518114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SingleR</a:t>
            </a:r>
            <a:r>
              <a:rPr lang="en-US" dirty="0"/>
              <a:t> uses data package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celldex</a:t>
            </a:r>
            <a:r>
              <a:rPr lang="en-US" dirty="0"/>
              <a:t> to host its “built-in” references </a:t>
            </a:r>
          </a:p>
          <a:p>
            <a:endParaRPr lang="en-US" dirty="0"/>
          </a:p>
          <a:p>
            <a:r>
              <a:rPr lang="en-US" dirty="0"/>
              <a:t>Each reference comes from different sources, and have different pros and cons. </a:t>
            </a:r>
          </a:p>
          <a:p>
            <a:endParaRPr lang="en-US" dirty="0"/>
          </a:p>
          <a:p>
            <a:r>
              <a:rPr lang="en-US" dirty="0"/>
              <a:t>Each reference will have three levels of cell type annotation in the metadata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label.main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– broadest human-readable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label.fine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– finest human-readable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label.ont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– fine-grained standard Cell Ontology database codes (see </a:t>
            </a:r>
            <a:r>
              <a:rPr lang="en-US" dirty="0" err="1"/>
              <a:t>SingleR</a:t>
            </a:r>
            <a:r>
              <a:rPr lang="en-US" dirty="0"/>
              <a:t> book for details)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Run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browseVignettes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celldex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  <a:r>
              <a:rPr lang="en-US" dirty="0">
                <a:cs typeface="Courier New" panose="02070309020205020404" pitchFamily="49" charset="0"/>
              </a:rPr>
              <a:t> in the R console and view the html summary for details.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0CEDD0-4C27-77A1-70A0-46AB102A9B99}"/>
              </a:ext>
            </a:extLst>
          </p:cNvPr>
          <p:cNvSpPr txBox="1"/>
          <p:nvPr/>
        </p:nvSpPr>
        <p:spPr>
          <a:xfrm>
            <a:off x="4589144" y="6325464"/>
            <a:ext cx="7546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https://</a:t>
            </a:r>
            <a:r>
              <a:rPr lang="en-US" dirty="0" err="1"/>
              <a:t>bioconductor.org</a:t>
            </a:r>
            <a:r>
              <a:rPr lang="en-US" dirty="0"/>
              <a:t>/packages/</a:t>
            </a:r>
            <a:r>
              <a:rPr lang="en-US" dirty="0" err="1"/>
              <a:t>devel</a:t>
            </a:r>
            <a:r>
              <a:rPr lang="en-US" dirty="0"/>
              <a:t>/data/experiment/html/</a:t>
            </a:r>
            <a:r>
              <a:rPr lang="en-US" dirty="0" err="1"/>
              <a:t>celldex.html</a:t>
            </a:r>
            <a:endParaRPr lang="en-US" dirty="0"/>
          </a:p>
        </p:txBody>
      </p:sp>
      <p:pic>
        <p:nvPicPr>
          <p:cNvPr id="13" name="Picture 12" descr="A screenshot of a cell type&#10;&#10;Description automatically generated">
            <a:extLst>
              <a:ext uri="{FF2B5EF4-FFF2-40B4-BE49-F238E27FC236}">
                <a16:creationId xmlns:a16="http://schemas.microsoft.com/office/drawing/2014/main" id="{9CDFCB8E-0696-8301-DECF-95B8BA83A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5650" y="1167569"/>
            <a:ext cx="5823592" cy="447497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B79324E-152D-CA99-5762-D40DD75CBC89}"/>
              </a:ext>
            </a:extLst>
          </p:cNvPr>
          <p:cNvCxnSpPr>
            <a:cxnSpLocks/>
          </p:cNvCxnSpPr>
          <p:nvPr/>
        </p:nvCxnSpPr>
        <p:spPr>
          <a:xfrm flipV="1">
            <a:off x="4378938" y="4813738"/>
            <a:ext cx="1160014" cy="344294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396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B3EC067-0956-1983-BC36-F5500A577DFF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</a:t>
            </a:r>
            <a:r>
              <a:rPr lang="en-US" sz="2400" b="1" dirty="0" err="1"/>
              <a:t>SingleR</a:t>
            </a:r>
            <a:r>
              <a:rPr lang="en-US" sz="2400" b="1" dirty="0"/>
              <a:t> – evaluating performance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10FD96-CEE2-6CB4-711A-D930A7B3E7FA}"/>
              </a:ext>
            </a:extLst>
          </p:cNvPr>
          <p:cNvSpPr txBox="1"/>
          <p:nvPr/>
        </p:nvSpPr>
        <p:spPr>
          <a:xfrm>
            <a:off x="357809" y="1004397"/>
            <a:ext cx="2721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plotScoreHeatmap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0CEDD0-4C27-77A1-70A0-46AB102A9B99}"/>
              </a:ext>
            </a:extLst>
          </p:cNvPr>
          <p:cNvSpPr txBox="1"/>
          <p:nvPr/>
        </p:nvSpPr>
        <p:spPr>
          <a:xfrm>
            <a:off x="4568124" y="6083726"/>
            <a:ext cx="7546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See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browseVignettes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SingleR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  <a:p>
            <a:pPr algn="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089BAF-3020-5445-6190-DA613C46A01B}"/>
              </a:ext>
            </a:extLst>
          </p:cNvPr>
          <p:cNvSpPr txBox="1"/>
          <p:nvPr/>
        </p:nvSpPr>
        <p:spPr>
          <a:xfrm>
            <a:off x="3820102" y="990066"/>
            <a:ext cx="338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plotDeltaDistribution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1F4011-3833-EB70-844B-C8C1C33E9F44}"/>
              </a:ext>
            </a:extLst>
          </p:cNvPr>
          <p:cNvSpPr txBox="1"/>
          <p:nvPr/>
        </p:nvSpPr>
        <p:spPr>
          <a:xfrm>
            <a:off x="8114444" y="964449"/>
            <a:ext cx="3278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333333"/>
                </a:solidFill>
              </a:rPr>
              <a:t>Reference marker heatmap</a:t>
            </a:r>
          </a:p>
          <a:p>
            <a:pPr algn="ctr"/>
            <a:r>
              <a:rPr lang="en-US" dirty="0">
                <a:solidFill>
                  <a:srgbClr val="333333"/>
                </a:solidFill>
              </a:rPr>
              <a:t>(see coding session)</a:t>
            </a:r>
            <a:endParaRPr lang="en-US" dirty="0"/>
          </a:p>
        </p:txBody>
      </p:sp>
      <p:pic>
        <p:nvPicPr>
          <p:cNvPr id="11" name="Picture 10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994B41F2-8CE7-83D9-95C3-4B27B0D8F3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926"/>
          <a:stretch/>
        </p:blipFill>
        <p:spPr>
          <a:xfrm>
            <a:off x="74448" y="1568591"/>
            <a:ext cx="3278770" cy="3558728"/>
          </a:xfrm>
          <a:prstGeom prst="rect">
            <a:avLst/>
          </a:prstGeom>
        </p:spPr>
      </p:pic>
      <p:pic>
        <p:nvPicPr>
          <p:cNvPr id="12" name="Picture 11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30D4F345-6DB7-C930-96FD-487A05159C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407" b="55032"/>
          <a:stretch/>
        </p:blipFill>
        <p:spPr>
          <a:xfrm>
            <a:off x="1219200" y="5129779"/>
            <a:ext cx="1319048" cy="1600278"/>
          </a:xfrm>
          <a:prstGeom prst="rect">
            <a:avLst/>
          </a:prstGeom>
        </p:spPr>
      </p:pic>
      <p:pic>
        <p:nvPicPr>
          <p:cNvPr id="15" name="Picture 14" descr="A diagram of different types of labels&#10;&#10;Description automatically generated">
            <a:extLst>
              <a:ext uri="{FF2B5EF4-FFF2-40B4-BE49-F238E27FC236}">
                <a16:creationId xmlns:a16="http://schemas.microsoft.com/office/drawing/2014/main" id="{4D5C2E07-BF1D-9447-9B84-391E542EA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9702" y="1650728"/>
            <a:ext cx="3760295" cy="2934488"/>
          </a:xfrm>
          <a:prstGeom prst="rect">
            <a:avLst/>
          </a:prstGeom>
        </p:spPr>
      </p:pic>
      <p:pic>
        <p:nvPicPr>
          <p:cNvPr id="18" name="Picture 17" descr="A chart of a cell&#10;&#10;Description automatically generated with medium confidence">
            <a:extLst>
              <a:ext uri="{FF2B5EF4-FFF2-40B4-BE49-F238E27FC236}">
                <a16:creationId xmlns:a16="http://schemas.microsoft.com/office/drawing/2014/main" id="{870682CB-A435-E3F8-0BBC-20142DBC9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084" y="1656393"/>
            <a:ext cx="4051738" cy="387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504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A2471B-F2FD-2F91-C21D-D389D04B8BD4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Azimuth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F054E6-4BE5-89F9-996B-567032B2FEA9}"/>
              </a:ext>
            </a:extLst>
          </p:cNvPr>
          <p:cNvSpPr txBox="1"/>
          <p:nvPr/>
        </p:nvSpPr>
        <p:spPr>
          <a:xfrm>
            <a:off x="524062" y="1907613"/>
            <a:ext cx="48896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Azimuth is a web-based tool from the Seurat team that: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”integrates” (more on this next lecture) your data with an existing curated dataset, then 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transfers labels from the existing dataset to your data based the neighborhood of nearby labeled cells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Azimuth provides confidence scores for assessing cell table quality.</a:t>
            </a:r>
          </a:p>
        </p:txBody>
      </p:sp>
      <p:pic>
        <p:nvPicPr>
          <p:cNvPr id="7" name="Picture 6" descr="A diagram of a diagram of a reference&#10;&#10;Description automatically generated with medium confidence">
            <a:extLst>
              <a:ext uri="{FF2B5EF4-FFF2-40B4-BE49-F238E27FC236}">
                <a16:creationId xmlns:a16="http://schemas.microsoft.com/office/drawing/2014/main" id="{3AEB1554-4D67-0A9C-6A9B-D21A8FAB0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164" y="1493355"/>
            <a:ext cx="5739497" cy="42448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A35EAF-B987-DB29-16AA-C8B95A61A50D}"/>
              </a:ext>
            </a:extLst>
          </p:cNvPr>
          <p:cNvSpPr txBox="1"/>
          <p:nvPr/>
        </p:nvSpPr>
        <p:spPr>
          <a:xfrm>
            <a:off x="4589144" y="6325464"/>
            <a:ext cx="7546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Stuart et al. (2019) Cell</a:t>
            </a:r>
          </a:p>
        </p:txBody>
      </p:sp>
    </p:spTree>
    <p:extLst>
      <p:ext uri="{BB962C8B-B14F-4D97-AF65-F5344CB8AC3E}">
        <p14:creationId xmlns:p14="http://schemas.microsoft.com/office/powerpoint/2010/main" val="7080150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BECB17-6ABC-0B4A-0004-F9CD80CA34C3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Assigning labels to clusters</a:t>
            </a:r>
          </a:p>
        </p:txBody>
      </p:sp>
      <p:pic>
        <p:nvPicPr>
          <p:cNvPr id="8" name="Picture 7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7306B43F-C2CA-B81E-6E3A-5DC24D196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311" y="809535"/>
            <a:ext cx="5531375" cy="55313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759C57-7710-535D-F150-54FDED30A27C}"/>
              </a:ext>
            </a:extLst>
          </p:cNvPr>
          <p:cNvSpPr txBox="1"/>
          <p:nvPr/>
        </p:nvSpPr>
        <p:spPr>
          <a:xfrm>
            <a:off x="138546" y="1120676"/>
            <a:ext cx="36170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is generally wiser to assign all cells to the consensus label for that cluster, rather than keeping the single-cell automated labels.</a:t>
            </a:r>
          </a:p>
          <a:p>
            <a:endParaRPr lang="en-US" dirty="0"/>
          </a:p>
          <a:p>
            <a:r>
              <a:rPr lang="en-US" dirty="0"/>
              <a:t>Sometimes that means a cluster cannot be reliably labeled, or that further investigation is required. </a:t>
            </a:r>
          </a:p>
          <a:p>
            <a:endParaRPr lang="en-US" dirty="0"/>
          </a:p>
          <a:p>
            <a:r>
              <a:rPr lang="en-US" dirty="0"/>
              <a:t>One helpful visualization of consensus labels is a cluster-label heatmap:</a:t>
            </a:r>
          </a:p>
          <a:p>
            <a:endParaRPr lang="en-US" dirty="0"/>
          </a:p>
          <a:p>
            <a:r>
              <a:rPr lang="en-US" sz="1800" dirty="0"/>
              <a:t>Proportion of cells </a:t>
            </a:r>
          </a:p>
          <a:p>
            <a:r>
              <a:rPr lang="en-US" sz="1800" dirty="0"/>
              <a:t>given each label (y-axis) </a:t>
            </a:r>
          </a:p>
          <a:p>
            <a:r>
              <a:rPr lang="en-US" sz="1800" dirty="0"/>
              <a:t>in each cluster (x-axis)</a:t>
            </a:r>
          </a:p>
        </p:txBody>
      </p:sp>
    </p:spTree>
    <p:extLst>
      <p:ext uri="{BB962C8B-B14F-4D97-AF65-F5344CB8AC3E}">
        <p14:creationId xmlns:p14="http://schemas.microsoft.com/office/powerpoint/2010/main" val="7430804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BECB17-6ABC-0B4A-0004-F9CD80CA34C3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Assigning labels to clusters</a:t>
            </a:r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5CD3BD72-6B8D-48A0-A98A-848B41F8D4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577"/>
          <a:stretch/>
        </p:blipFill>
        <p:spPr>
          <a:xfrm>
            <a:off x="3979718" y="1022101"/>
            <a:ext cx="8073736" cy="52074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9FA313-A922-C6CA-9F29-05E2FA44A6EE}"/>
              </a:ext>
            </a:extLst>
          </p:cNvPr>
          <p:cNvSpPr txBox="1"/>
          <p:nvPr/>
        </p:nvSpPr>
        <p:spPr>
          <a:xfrm>
            <a:off x="221673" y="2118203"/>
            <a:ext cx="36170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can also be helpful to plot the annotation scores of each cell, divided into their constituent clusters in a facetted violin score plot:</a:t>
            </a:r>
          </a:p>
          <a:p>
            <a:endParaRPr lang="en-US" dirty="0"/>
          </a:p>
          <a:p>
            <a:r>
              <a:rPr lang="en-US" dirty="0"/>
              <a:t>Each cell’s </a:t>
            </a:r>
          </a:p>
          <a:p>
            <a:r>
              <a:rPr lang="en-US" dirty="0"/>
              <a:t>prediction score (y-axis), </a:t>
            </a:r>
          </a:p>
          <a:p>
            <a:r>
              <a:rPr lang="en-US" dirty="0"/>
              <a:t>for each label (x-axis) </a:t>
            </a:r>
          </a:p>
          <a:p>
            <a:r>
              <a:rPr lang="en-US" dirty="0"/>
              <a:t>for each cluster (facets)</a:t>
            </a:r>
          </a:p>
        </p:txBody>
      </p:sp>
    </p:spTree>
    <p:extLst>
      <p:ext uri="{BB962C8B-B14F-4D97-AF65-F5344CB8AC3E}">
        <p14:creationId xmlns:p14="http://schemas.microsoft.com/office/powerpoint/2010/main" val="2015725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A68419D-5139-1CFB-C02D-B5C161B86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8073" y="910130"/>
            <a:ext cx="5799772" cy="54840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5BCDB3-0948-BB60-0995-F29ABDF5C86F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Assigning labels to clusters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EDAC6-7349-ADC8-8211-F7A9ADB4DB50}"/>
              </a:ext>
            </a:extLst>
          </p:cNvPr>
          <p:cNvSpPr txBox="1"/>
          <p:nvPr/>
        </p:nvSpPr>
        <p:spPr>
          <a:xfrm>
            <a:off x="482499" y="2682656"/>
            <a:ext cx="46506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Regardless of the methods used to acquire cluster labels, </a:t>
            </a:r>
            <a:r>
              <a:rPr lang="en-US" sz="2400" b="1" dirty="0"/>
              <a:t>ALWAYS </a:t>
            </a:r>
            <a:r>
              <a:rPr lang="en-US" sz="2400" dirty="0"/>
              <a:t>compute </a:t>
            </a:r>
            <a:r>
              <a:rPr lang="en-US" sz="2400" i="1" dirty="0"/>
              <a:t>de novo </a:t>
            </a:r>
            <a:r>
              <a:rPr lang="en-US" sz="2400" dirty="0"/>
              <a:t>markers and check thoroughly that they make sense!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449695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gene expression&#10;&#10;Description automatically generated with medium confidence">
            <a:extLst>
              <a:ext uri="{FF2B5EF4-FFF2-40B4-BE49-F238E27FC236}">
                <a16:creationId xmlns:a16="http://schemas.microsoft.com/office/drawing/2014/main" id="{B6873813-CD6B-6041-765C-AAC603544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8469" y="1430771"/>
            <a:ext cx="971942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8EA4F0-B00E-609E-AD6D-33BA254EDFD1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Reference-based annotation: Assigning labels to clusters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CAEE63-1F76-6615-FC47-AD15CDEE6928}"/>
              </a:ext>
            </a:extLst>
          </p:cNvPr>
          <p:cNvSpPr txBox="1"/>
          <p:nvPr/>
        </p:nvSpPr>
        <p:spPr>
          <a:xfrm>
            <a:off x="4589144" y="6325464"/>
            <a:ext cx="7546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Clarke et al. (2021) Nature Protocols</a:t>
            </a:r>
          </a:p>
        </p:txBody>
      </p:sp>
    </p:spTree>
    <p:extLst>
      <p:ext uri="{BB962C8B-B14F-4D97-AF65-F5344CB8AC3E}">
        <p14:creationId xmlns:p14="http://schemas.microsoft.com/office/powerpoint/2010/main" val="42649394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324078E-5858-E5AA-BB10-53BF3EFE5051}"/>
              </a:ext>
            </a:extLst>
          </p:cNvPr>
          <p:cNvSpPr txBox="1"/>
          <p:nvPr/>
        </p:nvSpPr>
        <p:spPr>
          <a:xfrm>
            <a:off x="138545" y="1120676"/>
            <a:ext cx="1122911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</a:rPr>
              <a:t>Gene d</a:t>
            </a:r>
            <a:r>
              <a:rPr lang="en-US" b="0" i="0" dirty="0">
                <a:solidFill>
                  <a:srgbClr val="333333"/>
                </a:solidFill>
                <a:effectLst/>
              </a:rPr>
              <a:t>ropout and poor correspondence between surface protein and RNA mean that “canonical” markers from anti-body staining / flow cytometry studies may not work well on </a:t>
            </a:r>
            <a:r>
              <a:rPr lang="en-US" b="0" i="0" dirty="0" err="1">
                <a:solidFill>
                  <a:srgbClr val="333333"/>
                </a:solidFill>
                <a:effectLst/>
              </a:rPr>
              <a:t>scRNA</a:t>
            </a:r>
            <a:r>
              <a:rPr lang="en-US" b="0" i="0" dirty="0">
                <a:solidFill>
                  <a:srgbClr val="333333"/>
                </a:solidFill>
                <a:effectLst/>
              </a:rPr>
              <a:t>-seq data</a:t>
            </a:r>
            <a:endParaRPr lang="en-US" dirty="0">
              <a:solidFill>
                <a:srgbClr val="333333"/>
              </a:solidFill>
            </a:endParaRP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333333"/>
              </a:solidFill>
            </a:endParaRP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</a:rPr>
              <a:t>Future lecture: CITE-seq can dramatically improve labeling of certain cell types (e.g. CD4 vs. CD8 T cells)</a:t>
            </a:r>
          </a:p>
          <a:p>
            <a:pPr lvl="1" algn="l" fontAlgn="base"/>
            <a:endParaRPr lang="en-US" b="0" i="0" dirty="0">
              <a:solidFill>
                <a:srgbClr val="333333"/>
              </a:solidFill>
              <a:effectLst/>
            </a:endParaRP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</a:rPr>
              <a:t>Examining module profiles sometimes helps circumvent the problem of dropout and sometimes make visualizations more digestible.</a:t>
            </a: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</a:endParaRP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</a:rPr>
              <a:t>Use consensus labels for each unsupervised cluster rather than using single-cell-based labels.</a:t>
            </a: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</a:endParaRP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</a:rPr>
              <a:t>Reference-based annotation results depend heavily on the quality and composition of the reference.</a:t>
            </a: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333333"/>
              </a:solidFill>
            </a:endParaRP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</a:rPr>
              <a:t>Automated methods are often a good first step, but must be validated rigorously.</a:t>
            </a:r>
            <a:endParaRPr lang="en-US" dirty="0">
              <a:solidFill>
                <a:srgbClr val="333333"/>
              </a:solidFill>
            </a:endParaRP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</a:endParaRP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</a:rPr>
              <a:t>Regardless of the method used, it's always essential to have a domain expert (i.e. probably you, not a bioinformatician) thoroughly inspect the de novo marker genes for each cluster before finalizing labels.</a:t>
            </a:r>
          </a:p>
          <a:p>
            <a:pPr lvl="1" algn="l" fontAlgn="base"/>
            <a:endParaRPr lang="en-US" dirty="0">
              <a:solidFill>
                <a:srgbClr val="333333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8E60D0-285E-B2FA-8E5C-FDEDE6EBA6C2}"/>
              </a:ext>
            </a:extLst>
          </p:cNvPr>
          <p:cNvSpPr txBox="1"/>
          <p:nvPr/>
        </p:nvSpPr>
        <p:spPr>
          <a:xfrm>
            <a:off x="357809" y="347870"/>
            <a:ext cx="1062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Cell annotation: review of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37426336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CD8DD6E-F57E-CC76-B6FE-1D994001966E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Goals for today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450B3-5C2D-745F-263F-E3B3115EC197}"/>
              </a:ext>
            </a:extLst>
          </p:cNvPr>
          <p:cNvSpPr txBox="1"/>
          <p:nvPr/>
        </p:nvSpPr>
        <p:spPr>
          <a:xfrm>
            <a:off x="357809" y="1056861"/>
            <a:ext cx="1088334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Be familiar with the main approaches to cell type annotation, their pros and cons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Marker-based annotation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a priori</a:t>
            </a:r>
            <a:r>
              <a:rPr lang="en-US" dirty="0"/>
              <a:t> markers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de novo</a:t>
            </a:r>
            <a:r>
              <a:rPr lang="en-US" dirty="0"/>
              <a:t> markers</a:t>
            </a:r>
          </a:p>
          <a:p>
            <a:pPr lvl="1"/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Reference-based annotation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Cell-by-cell signature comparison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Projection/integration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Understand a typical cell annotation workflow, including best practices and where things can go wrong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Apply various tools to find markers and identify cell types in the </a:t>
            </a:r>
            <a:r>
              <a:rPr lang="en-US" b="1" i="1" dirty="0"/>
              <a:t>Kang</a:t>
            </a:r>
            <a:r>
              <a:rPr lang="en-US" b="1" dirty="0"/>
              <a:t> </a:t>
            </a:r>
            <a:r>
              <a:rPr lang="en-US" b="1" i="1" dirty="0"/>
              <a:t>et al. </a:t>
            </a:r>
            <a:r>
              <a:rPr lang="en-US" b="1" dirty="0"/>
              <a:t>dataset using R</a:t>
            </a:r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29518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208FF2-BDC0-EC38-8FEF-84611E625E94}"/>
              </a:ext>
            </a:extLst>
          </p:cNvPr>
          <p:cNvSpPr txBox="1"/>
          <p:nvPr/>
        </p:nvSpPr>
        <p:spPr>
          <a:xfrm>
            <a:off x="420197" y="1169925"/>
            <a:ext cx="3010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Sample prep and sequencing</a:t>
            </a:r>
          </a:p>
          <a:p>
            <a:r>
              <a:rPr lang="en-US" dirty="0">
                <a:solidFill>
                  <a:schemeClr val="accent2"/>
                </a:solidFill>
              </a:rPr>
              <a:t>Lecture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79A615-FE41-E7BF-2103-92D9422AEB10}"/>
              </a:ext>
            </a:extLst>
          </p:cNvPr>
          <p:cNvSpPr txBox="1"/>
          <p:nvPr/>
        </p:nvSpPr>
        <p:spPr>
          <a:xfrm>
            <a:off x="3356406" y="1191858"/>
            <a:ext cx="194441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Sample prep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1635FB-7D0D-B88D-31A7-2B7F6622D927}"/>
              </a:ext>
            </a:extLst>
          </p:cNvPr>
          <p:cNvSpPr txBox="1"/>
          <p:nvPr/>
        </p:nvSpPr>
        <p:spPr>
          <a:xfrm>
            <a:off x="5151923" y="1336384"/>
            <a:ext cx="144748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Cell capture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01039C-A007-EDE3-392F-21C0B1468944}"/>
              </a:ext>
            </a:extLst>
          </p:cNvPr>
          <p:cNvSpPr txBox="1"/>
          <p:nvPr/>
        </p:nvSpPr>
        <p:spPr>
          <a:xfrm>
            <a:off x="6662232" y="1644664"/>
            <a:ext cx="135583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Sequencing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AFEB14-798F-2E8D-FB6C-FE554D40160F}"/>
              </a:ext>
            </a:extLst>
          </p:cNvPr>
          <p:cNvSpPr txBox="1"/>
          <p:nvPr/>
        </p:nvSpPr>
        <p:spPr>
          <a:xfrm>
            <a:off x="6626624" y="2182173"/>
            <a:ext cx="1991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UMI count table(s)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66D7ED9-37E3-B037-370C-47DD4DC307A9}"/>
              </a:ext>
            </a:extLst>
          </p:cNvPr>
          <p:cNvCxnSpPr>
            <a:cxnSpLocks/>
          </p:cNvCxnSpPr>
          <p:nvPr/>
        </p:nvCxnSpPr>
        <p:spPr>
          <a:xfrm>
            <a:off x="5022053" y="1420041"/>
            <a:ext cx="185227" cy="5926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2FC8F4F-AA27-7E67-0ED7-E7956607C5BA}"/>
              </a:ext>
            </a:extLst>
          </p:cNvPr>
          <p:cNvCxnSpPr>
            <a:cxnSpLocks/>
          </p:cNvCxnSpPr>
          <p:nvPr/>
        </p:nvCxnSpPr>
        <p:spPr>
          <a:xfrm>
            <a:off x="6521911" y="1602257"/>
            <a:ext cx="207370" cy="8983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AB289DF-8F12-D398-9F8F-8A25F754D479}"/>
              </a:ext>
            </a:extLst>
          </p:cNvPr>
          <p:cNvCxnSpPr>
            <a:cxnSpLocks/>
          </p:cNvCxnSpPr>
          <p:nvPr/>
        </p:nvCxnSpPr>
        <p:spPr>
          <a:xfrm>
            <a:off x="7341843" y="2012609"/>
            <a:ext cx="0" cy="169564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CDFBD6B-C8DF-0E6F-3723-BE9C74975A67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have we done so far and what comes next?</a:t>
            </a:r>
          </a:p>
        </p:txBody>
      </p:sp>
    </p:spTree>
    <p:extLst>
      <p:ext uri="{BB962C8B-B14F-4D97-AF65-F5344CB8AC3E}">
        <p14:creationId xmlns:p14="http://schemas.microsoft.com/office/powerpoint/2010/main" val="2042998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208FF2-BDC0-EC38-8FEF-84611E625E94}"/>
              </a:ext>
            </a:extLst>
          </p:cNvPr>
          <p:cNvSpPr txBox="1"/>
          <p:nvPr/>
        </p:nvSpPr>
        <p:spPr>
          <a:xfrm>
            <a:off x="420197" y="1169925"/>
            <a:ext cx="3010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Sample prep and sequencing</a:t>
            </a:r>
          </a:p>
          <a:p>
            <a:r>
              <a:rPr lang="en-US" dirty="0">
                <a:solidFill>
                  <a:schemeClr val="accent2"/>
                </a:solidFill>
              </a:rPr>
              <a:t>Lecture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79A615-FE41-E7BF-2103-92D9422AEB10}"/>
              </a:ext>
            </a:extLst>
          </p:cNvPr>
          <p:cNvSpPr txBox="1"/>
          <p:nvPr/>
        </p:nvSpPr>
        <p:spPr>
          <a:xfrm>
            <a:off x="3356406" y="1191858"/>
            <a:ext cx="194441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Sample prep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1635FB-7D0D-B88D-31A7-2B7F6622D927}"/>
              </a:ext>
            </a:extLst>
          </p:cNvPr>
          <p:cNvSpPr txBox="1"/>
          <p:nvPr/>
        </p:nvSpPr>
        <p:spPr>
          <a:xfrm>
            <a:off x="5151923" y="1336384"/>
            <a:ext cx="144748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Cell capture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F1A00C-D987-65D9-3795-8F34F103CF90}"/>
              </a:ext>
            </a:extLst>
          </p:cNvPr>
          <p:cNvSpPr txBox="1"/>
          <p:nvPr/>
        </p:nvSpPr>
        <p:spPr>
          <a:xfrm>
            <a:off x="3440356" y="3730269"/>
            <a:ext cx="1576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QC/processing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A554F6-240A-88F9-13CE-579470C1E54C}"/>
              </a:ext>
            </a:extLst>
          </p:cNvPr>
          <p:cNvSpPr txBox="1"/>
          <p:nvPr/>
        </p:nvSpPr>
        <p:spPr>
          <a:xfrm>
            <a:off x="5296003" y="3591769"/>
            <a:ext cx="1629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Dimensionality reduction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DDE01C-B25C-5C26-EF87-4401F443B4C9}"/>
              </a:ext>
            </a:extLst>
          </p:cNvPr>
          <p:cNvSpPr txBox="1"/>
          <p:nvPr/>
        </p:nvSpPr>
        <p:spPr>
          <a:xfrm>
            <a:off x="7518302" y="3644963"/>
            <a:ext cx="1213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Cell clustering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01039C-A007-EDE3-392F-21C0B1468944}"/>
              </a:ext>
            </a:extLst>
          </p:cNvPr>
          <p:cNvSpPr txBox="1"/>
          <p:nvPr/>
        </p:nvSpPr>
        <p:spPr>
          <a:xfrm>
            <a:off x="6662232" y="1644664"/>
            <a:ext cx="135583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Sequencing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AFEB14-798F-2E8D-FB6C-FE554D40160F}"/>
              </a:ext>
            </a:extLst>
          </p:cNvPr>
          <p:cNvSpPr txBox="1"/>
          <p:nvPr/>
        </p:nvSpPr>
        <p:spPr>
          <a:xfrm>
            <a:off x="6626624" y="2182173"/>
            <a:ext cx="1991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UMI count table(s)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1CE823-68D9-3052-D943-8EC9978F9634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5016508" y="3914935"/>
            <a:ext cx="279495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82AA75D-12D2-1F8F-0043-ACEF4E1B84CB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7010423" y="3936102"/>
            <a:ext cx="507879" cy="32027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66D7ED9-37E3-B037-370C-47DD4DC307A9}"/>
              </a:ext>
            </a:extLst>
          </p:cNvPr>
          <p:cNvCxnSpPr>
            <a:cxnSpLocks/>
          </p:cNvCxnSpPr>
          <p:nvPr/>
        </p:nvCxnSpPr>
        <p:spPr>
          <a:xfrm>
            <a:off x="5022053" y="1420041"/>
            <a:ext cx="185227" cy="5926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2FC8F4F-AA27-7E67-0ED7-E7956607C5BA}"/>
              </a:ext>
            </a:extLst>
          </p:cNvPr>
          <p:cNvCxnSpPr>
            <a:cxnSpLocks/>
          </p:cNvCxnSpPr>
          <p:nvPr/>
        </p:nvCxnSpPr>
        <p:spPr>
          <a:xfrm>
            <a:off x="6521911" y="1602257"/>
            <a:ext cx="207370" cy="8983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AB289DF-8F12-D398-9F8F-8A25F754D479}"/>
              </a:ext>
            </a:extLst>
          </p:cNvPr>
          <p:cNvCxnSpPr>
            <a:cxnSpLocks/>
          </p:cNvCxnSpPr>
          <p:nvPr/>
        </p:nvCxnSpPr>
        <p:spPr>
          <a:xfrm>
            <a:off x="7341843" y="2012609"/>
            <a:ext cx="0" cy="169564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6ACC4C1E-CE12-112E-6996-27DEE4B7D069}"/>
              </a:ext>
            </a:extLst>
          </p:cNvPr>
          <p:cNvCxnSpPr>
            <a:cxnSpLocks/>
            <a:stCxn id="19" idx="2"/>
          </p:cNvCxnSpPr>
          <p:nvPr/>
        </p:nvCxnSpPr>
        <p:spPr>
          <a:xfrm flipH="1">
            <a:off x="4549903" y="2551505"/>
            <a:ext cx="3072576" cy="1198837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02839A0-9911-193D-60AA-433F1F437954}"/>
              </a:ext>
            </a:extLst>
          </p:cNvPr>
          <p:cNvSpPr txBox="1"/>
          <p:nvPr/>
        </p:nvSpPr>
        <p:spPr>
          <a:xfrm>
            <a:off x="425675" y="2006518"/>
            <a:ext cx="2794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Single-sample </a:t>
            </a:r>
            <a:r>
              <a:rPr lang="en-US" b="1" dirty="0" err="1">
                <a:solidFill>
                  <a:schemeClr val="accent4"/>
                </a:solidFill>
              </a:rPr>
              <a:t>scRNA</a:t>
            </a:r>
            <a:r>
              <a:rPr lang="en-US" b="1" dirty="0">
                <a:solidFill>
                  <a:schemeClr val="accent4"/>
                </a:solidFill>
              </a:rPr>
              <a:t>-seq</a:t>
            </a:r>
          </a:p>
          <a:p>
            <a:r>
              <a:rPr lang="en-US" dirty="0">
                <a:solidFill>
                  <a:schemeClr val="accent4"/>
                </a:solidFill>
              </a:rPr>
              <a:t>Lecture 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B4DCF3-D4DB-277E-462B-236C811AB1F2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have we done so far and what comes next?</a:t>
            </a:r>
          </a:p>
        </p:txBody>
      </p:sp>
    </p:spTree>
    <p:extLst>
      <p:ext uri="{BB962C8B-B14F-4D97-AF65-F5344CB8AC3E}">
        <p14:creationId xmlns:p14="http://schemas.microsoft.com/office/powerpoint/2010/main" val="3968235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208FF2-BDC0-EC38-8FEF-84611E625E94}"/>
              </a:ext>
            </a:extLst>
          </p:cNvPr>
          <p:cNvSpPr txBox="1"/>
          <p:nvPr/>
        </p:nvSpPr>
        <p:spPr>
          <a:xfrm>
            <a:off x="420197" y="1169925"/>
            <a:ext cx="3010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Sample prep and sequencing</a:t>
            </a:r>
          </a:p>
          <a:p>
            <a:r>
              <a:rPr lang="en-US" dirty="0">
                <a:solidFill>
                  <a:schemeClr val="accent2"/>
                </a:solidFill>
              </a:rPr>
              <a:t>Lecture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79A615-FE41-E7BF-2103-92D9422AEB10}"/>
              </a:ext>
            </a:extLst>
          </p:cNvPr>
          <p:cNvSpPr txBox="1"/>
          <p:nvPr/>
        </p:nvSpPr>
        <p:spPr>
          <a:xfrm>
            <a:off x="3356406" y="1191858"/>
            <a:ext cx="194441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Sample prep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1635FB-7D0D-B88D-31A7-2B7F6622D927}"/>
              </a:ext>
            </a:extLst>
          </p:cNvPr>
          <p:cNvSpPr txBox="1"/>
          <p:nvPr/>
        </p:nvSpPr>
        <p:spPr>
          <a:xfrm>
            <a:off x="5151923" y="1336384"/>
            <a:ext cx="144748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Cell capture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F1A00C-D987-65D9-3795-8F34F103CF90}"/>
              </a:ext>
            </a:extLst>
          </p:cNvPr>
          <p:cNvSpPr txBox="1"/>
          <p:nvPr/>
        </p:nvSpPr>
        <p:spPr>
          <a:xfrm>
            <a:off x="3440356" y="3730269"/>
            <a:ext cx="1576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QC/processing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A554F6-240A-88F9-13CE-579470C1E54C}"/>
              </a:ext>
            </a:extLst>
          </p:cNvPr>
          <p:cNvSpPr txBox="1"/>
          <p:nvPr/>
        </p:nvSpPr>
        <p:spPr>
          <a:xfrm>
            <a:off x="5296003" y="3591769"/>
            <a:ext cx="1629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Dimensionality reduction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DDE01C-B25C-5C26-EF87-4401F443B4C9}"/>
              </a:ext>
            </a:extLst>
          </p:cNvPr>
          <p:cNvSpPr txBox="1"/>
          <p:nvPr/>
        </p:nvSpPr>
        <p:spPr>
          <a:xfrm>
            <a:off x="7518302" y="3644963"/>
            <a:ext cx="1213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Cell clustering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ECA08C-E5BD-3D5C-4F1B-08FF33A89EBE}"/>
              </a:ext>
            </a:extLst>
          </p:cNvPr>
          <p:cNvSpPr txBox="1"/>
          <p:nvPr/>
        </p:nvSpPr>
        <p:spPr>
          <a:xfrm>
            <a:off x="9232178" y="3407103"/>
            <a:ext cx="182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Finding markers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01039C-A007-EDE3-392F-21C0B1468944}"/>
              </a:ext>
            </a:extLst>
          </p:cNvPr>
          <p:cNvSpPr txBox="1"/>
          <p:nvPr/>
        </p:nvSpPr>
        <p:spPr>
          <a:xfrm>
            <a:off x="6662232" y="1644664"/>
            <a:ext cx="135583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Sequencing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AFEB14-798F-2E8D-FB6C-FE554D40160F}"/>
              </a:ext>
            </a:extLst>
          </p:cNvPr>
          <p:cNvSpPr txBox="1"/>
          <p:nvPr/>
        </p:nvSpPr>
        <p:spPr>
          <a:xfrm>
            <a:off x="6626624" y="2182173"/>
            <a:ext cx="1991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UMI count table(s)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E7B0DD-D96E-F7BC-F5F4-76B4016332A6}"/>
              </a:ext>
            </a:extLst>
          </p:cNvPr>
          <p:cNvSpPr txBox="1"/>
          <p:nvPr/>
        </p:nvSpPr>
        <p:spPr>
          <a:xfrm>
            <a:off x="9170125" y="3998337"/>
            <a:ext cx="2109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Cell type annotation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1CE823-68D9-3052-D943-8EC9978F9634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5016508" y="3914935"/>
            <a:ext cx="279495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82AA75D-12D2-1F8F-0043-ACEF4E1B84CB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7010423" y="3936102"/>
            <a:ext cx="507879" cy="32027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93EAC7D-7425-3636-BE12-BC9E519F0A72}"/>
              </a:ext>
            </a:extLst>
          </p:cNvPr>
          <p:cNvCxnSpPr>
            <a:cxnSpLocks/>
          </p:cNvCxnSpPr>
          <p:nvPr/>
        </p:nvCxnSpPr>
        <p:spPr>
          <a:xfrm>
            <a:off x="8827285" y="4015448"/>
            <a:ext cx="381515" cy="60991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268C17-9755-E485-B326-B223C2FF7A38}"/>
              </a:ext>
            </a:extLst>
          </p:cNvPr>
          <p:cNvCxnSpPr>
            <a:cxnSpLocks/>
          </p:cNvCxnSpPr>
          <p:nvPr/>
        </p:nvCxnSpPr>
        <p:spPr>
          <a:xfrm flipV="1">
            <a:off x="9821372" y="3776435"/>
            <a:ext cx="0" cy="262298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0903268-318C-ED7F-A746-7712E372327D}"/>
              </a:ext>
            </a:extLst>
          </p:cNvPr>
          <p:cNvCxnSpPr>
            <a:cxnSpLocks/>
          </p:cNvCxnSpPr>
          <p:nvPr/>
        </p:nvCxnSpPr>
        <p:spPr>
          <a:xfrm>
            <a:off x="10277336" y="3776435"/>
            <a:ext cx="0" cy="278337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66D7ED9-37E3-B037-370C-47DD4DC307A9}"/>
              </a:ext>
            </a:extLst>
          </p:cNvPr>
          <p:cNvCxnSpPr>
            <a:cxnSpLocks/>
          </p:cNvCxnSpPr>
          <p:nvPr/>
        </p:nvCxnSpPr>
        <p:spPr>
          <a:xfrm>
            <a:off x="5022053" y="1420041"/>
            <a:ext cx="185227" cy="5926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2FC8F4F-AA27-7E67-0ED7-E7956607C5BA}"/>
              </a:ext>
            </a:extLst>
          </p:cNvPr>
          <p:cNvCxnSpPr>
            <a:cxnSpLocks/>
          </p:cNvCxnSpPr>
          <p:nvPr/>
        </p:nvCxnSpPr>
        <p:spPr>
          <a:xfrm>
            <a:off x="6521911" y="1602257"/>
            <a:ext cx="207370" cy="8983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AB289DF-8F12-D398-9F8F-8A25F754D479}"/>
              </a:ext>
            </a:extLst>
          </p:cNvPr>
          <p:cNvCxnSpPr>
            <a:cxnSpLocks/>
          </p:cNvCxnSpPr>
          <p:nvPr/>
        </p:nvCxnSpPr>
        <p:spPr>
          <a:xfrm>
            <a:off x="7341843" y="2012609"/>
            <a:ext cx="0" cy="169564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8E254BC-30DB-A5ED-9C79-A1231D71E14F}"/>
              </a:ext>
            </a:extLst>
          </p:cNvPr>
          <p:cNvCxnSpPr>
            <a:cxnSpLocks/>
          </p:cNvCxnSpPr>
          <p:nvPr/>
        </p:nvCxnSpPr>
        <p:spPr>
          <a:xfrm flipV="1">
            <a:off x="8913567" y="3763210"/>
            <a:ext cx="368002" cy="151604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6ACC4C1E-CE12-112E-6996-27DEE4B7D069}"/>
              </a:ext>
            </a:extLst>
          </p:cNvPr>
          <p:cNvCxnSpPr>
            <a:cxnSpLocks/>
            <a:stCxn id="19" idx="2"/>
          </p:cNvCxnSpPr>
          <p:nvPr/>
        </p:nvCxnSpPr>
        <p:spPr>
          <a:xfrm flipH="1">
            <a:off x="4549903" y="2551505"/>
            <a:ext cx="3072576" cy="1198837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02839A0-9911-193D-60AA-433F1F437954}"/>
              </a:ext>
            </a:extLst>
          </p:cNvPr>
          <p:cNvSpPr txBox="1"/>
          <p:nvPr/>
        </p:nvSpPr>
        <p:spPr>
          <a:xfrm>
            <a:off x="425675" y="2006518"/>
            <a:ext cx="27945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Single-sample </a:t>
            </a:r>
            <a:r>
              <a:rPr lang="en-US" b="1" dirty="0" err="1">
                <a:solidFill>
                  <a:schemeClr val="accent4"/>
                </a:solidFill>
              </a:rPr>
              <a:t>scRNA</a:t>
            </a:r>
            <a:r>
              <a:rPr lang="en-US" b="1" dirty="0">
                <a:solidFill>
                  <a:schemeClr val="accent4"/>
                </a:solidFill>
              </a:rPr>
              <a:t>-seq</a:t>
            </a:r>
          </a:p>
          <a:p>
            <a:r>
              <a:rPr lang="en-US" dirty="0">
                <a:solidFill>
                  <a:schemeClr val="accent4"/>
                </a:solidFill>
              </a:rPr>
              <a:t>Lecture 3</a:t>
            </a:r>
          </a:p>
          <a:p>
            <a:r>
              <a:rPr lang="en-US" dirty="0">
                <a:solidFill>
                  <a:schemeClr val="accent4"/>
                </a:solidFill>
              </a:rPr>
              <a:t>Lecture 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D6236F-A1EA-C99B-66B9-EF54ABBB061A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have we done so far and what comes next?</a:t>
            </a:r>
          </a:p>
        </p:txBody>
      </p:sp>
    </p:spTree>
    <p:extLst>
      <p:ext uri="{BB962C8B-B14F-4D97-AF65-F5344CB8AC3E}">
        <p14:creationId xmlns:p14="http://schemas.microsoft.com/office/powerpoint/2010/main" val="2316434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CD8DD6E-F57E-CC76-B6FE-1D994001966E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Goals for today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450B3-5C2D-745F-263F-E3B3115EC197}"/>
              </a:ext>
            </a:extLst>
          </p:cNvPr>
          <p:cNvSpPr txBox="1"/>
          <p:nvPr/>
        </p:nvSpPr>
        <p:spPr>
          <a:xfrm>
            <a:off x="357809" y="1056861"/>
            <a:ext cx="1088334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Be familiar with the main approaches to cell type annotation, their pros and cons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Marker-based annotation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a priori</a:t>
            </a:r>
            <a:r>
              <a:rPr lang="en-US" dirty="0"/>
              <a:t> markers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de novo</a:t>
            </a:r>
            <a:r>
              <a:rPr lang="en-US" dirty="0"/>
              <a:t> markers</a:t>
            </a:r>
          </a:p>
          <a:p>
            <a:pPr lvl="1"/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Reference-based annotation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Cell-by-cell signature comparison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Projection/integration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Understand a typical cell annotation workflow, including best practices and where things can go wrong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Apply various tools to find markers and identify cell types in the </a:t>
            </a:r>
            <a:r>
              <a:rPr lang="en-US" b="1" i="1" dirty="0"/>
              <a:t>Kang</a:t>
            </a:r>
            <a:r>
              <a:rPr lang="en-US" b="1" dirty="0"/>
              <a:t> </a:t>
            </a:r>
            <a:r>
              <a:rPr lang="en-US" b="1" i="1" dirty="0"/>
              <a:t>et al. </a:t>
            </a:r>
            <a:r>
              <a:rPr lang="en-US" b="1" dirty="0"/>
              <a:t>dataset using R</a:t>
            </a:r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05150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Marker-based annotation: what are markers?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C24485-4B23-8FEA-75EB-15D349A9BBD5}"/>
              </a:ext>
            </a:extLst>
          </p:cNvPr>
          <p:cNvSpPr txBox="1"/>
          <p:nvPr/>
        </p:nvSpPr>
        <p:spPr>
          <a:xfrm>
            <a:off x="357809" y="1056861"/>
            <a:ext cx="1088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39E9B4-6345-EF66-F568-2E4D760C2B51}"/>
              </a:ext>
            </a:extLst>
          </p:cNvPr>
          <p:cNvSpPr txBox="1"/>
          <p:nvPr/>
        </p:nvSpPr>
        <p:spPr>
          <a:xfrm>
            <a:off x="1689652" y="3244334"/>
            <a:ext cx="3190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[Image of volcano plot]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969688-DDBD-5485-3445-3F2343B74CCB}"/>
              </a:ext>
            </a:extLst>
          </p:cNvPr>
          <p:cNvSpPr txBox="1"/>
          <p:nvPr/>
        </p:nvSpPr>
        <p:spPr>
          <a:xfrm>
            <a:off x="357809" y="872195"/>
            <a:ext cx="875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Differentially expressed genes upregulated in a focal cell type relative to other cell types</a:t>
            </a:r>
          </a:p>
        </p:txBody>
      </p:sp>
      <p:pic>
        <p:nvPicPr>
          <p:cNvPr id="3" name="Picture 2" descr="A graph with red dots&#10;&#10;Description automatically generated">
            <a:extLst>
              <a:ext uri="{FF2B5EF4-FFF2-40B4-BE49-F238E27FC236}">
                <a16:creationId xmlns:a16="http://schemas.microsoft.com/office/drawing/2014/main" id="{A1C5993D-5208-6C13-11E6-6E50EF10F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12" y="1826351"/>
            <a:ext cx="3970301" cy="4255491"/>
          </a:xfrm>
          <a:prstGeom prst="rect">
            <a:avLst/>
          </a:prstGeom>
        </p:spPr>
      </p:pic>
      <p:pic>
        <p:nvPicPr>
          <p:cNvPr id="11" name="Picture 10" descr="A diagram of different colored dots&#10;&#10;Description automatically generated">
            <a:extLst>
              <a:ext uri="{FF2B5EF4-FFF2-40B4-BE49-F238E27FC236}">
                <a16:creationId xmlns:a16="http://schemas.microsoft.com/office/drawing/2014/main" id="{6141FD86-E1F3-DFE4-CA5A-1D3D46A79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49346"/>
            <a:ext cx="3970301" cy="400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00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Marker-based annotation: what are markers?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C24485-4B23-8FEA-75EB-15D349A9BBD5}"/>
              </a:ext>
            </a:extLst>
          </p:cNvPr>
          <p:cNvSpPr txBox="1"/>
          <p:nvPr/>
        </p:nvSpPr>
        <p:spPr>
          <a:xfrm>
            <a:off x="357809" y="1056861"/>
            <a:ext cx="1088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BA12C4-8B9F-8DF1-166F-EA3514C3036B}"/>
              </a:ext>
            </a:extLst>
          </p:cNvPr>
          <p:cNvSpPr txBox="1"/>
          <p:nvPr/>
        </p:nvSpPr>
        <p:spPr>
          <a:xfrm>
            <a:off x="357809" y="872195"/>
            <a:ext cx="875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Differentially expressed genes upregulated in a focal cell type relative to other cell types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DC8588-1E06-00DB-F3F6-7A4519C15080}"/>
              </a:ext>
            </a:extLst>
          </p:cNvPr>
          <p:cNvSpPr txBox="1"/>
          <p:nvPr/>
        </p:nvSpPr>
        <p:spPr>
          <a:xfrm>
            <a:off x="874643" y="1349273"/>
            <a:ext cx="4532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flavors: </a:t>
            </a:r>
            <a:r>
              <a:rPr lang="en-US" b="1" dirty="0"/>
              <a:t>pairwise</a:t>
            </a:r>
            <a:r>
              <a:rPr lang="en-US" dirty="0"/>
              <a:t> and one-vs-all</a:t>
            </a:r>
          </a:p>
        </p:txBody>
      </p:sp>
      <p:pic>
        <p:nvPicPr>
          <p:cNvPr id="8" name="Picture 7" descr="A graph with red dots&#10;&#10;Description automatically generated">
            <a:extLst>
              <a:ext uri="{FF2B5EF4-FFF2-40B4-BE49-F238E27FC236}">
                <a16:creationId xmlns:a16="http://schemas.microsoft.com/office/drawing/2014/main" id="{2EEADA71-653A-EDA6-9709-86CBFCD3B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12" y="1826351"/>
            <a:ext cx="3970301" cy="4255491"/>
          </a:xfrm>
          <a:prstGeom prst="rect">
            <a:avLst/>
          </a:prstGeom>
        </p:spPr>
      </p:pic>
      <p:pic>
        <p:nvPicPr>
          <p:cNvPr id="9" name="Picture 8" descr="A diagram of different colored dots&#10;&#10;Description automatically generated">
            <a:extLst>
              <a:ext uri="{FF2B5EF4-FFF2-40B4-BE49-F238E27FC236}">
                <a16:creationId xmlns:a16="http://schemas.microsoft.com/office/drawing/2014/main" id="{EC2E6B29-CEBB-369D-972D-4FDB22EE3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49346"/>
            <a:ext cx="3970301" cy="40095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A2D9C2CE-5B72-7918-5690-CA76B6F40F5F}"/>
              </a:ext>
            </a:extLst>
          </p:cNvPr>
          <p:cNvSpPr/>
          <p:nvPr/>
        </p:nvSpPr>
        <p:spPr>
          <a:xfrm>
            <a:off x="9015125" y="3105278"/>
            <a:ext cx="908263" cy="644376"/>
          </a:xfrm>
          <a:custGeom>
            <a:avLst/>
            <a:gdLst>
              <a:gd name="connsiteX0" fmla="*/ 834620 w 908263"/>
              <a:gd name="connsiteY0" fmla="*/ 147286 h 644376"/>
              <a:gd name="connsiteX1" fmla="*/ 834620 w 908263"/>
              <a:gd name="connsiteY1" fmla="*/ 147286 h 644376"/>
              <a:gd name="connsiteX2" fmla="*/ 779388 w 908263"/>
              <a:gd name="connsiteY2" fmla="*/ 116601 h 644376"/>
              <a:gd name="connsiteX3" fmla="*/ 754840 w 908263"/>
              <a:gd name="connsiteY3" fmla="*/ 110464 h 644376"/>
              <a:gd name="connsiteX4" fmla="*/ 736429 w 908263"/>
              <a:gd name="connsiteY4" fmla="*/ 98190 h 644376"/>
              <a:gd name="connsiteX5" fmla="*/ 687334 w 908263"/>
              <a:gd name="connsiteY5" fmla="*/ 73643 h 644376"/>
              <a:gd name="connsiteX6" fmla="*/ 668923 w 908263"/>
              <a:gd name="connsiteY6" fmla="*/ 61369 h 644376"/>
              <a:gd name="connsiteX7" fmla="*/ 632102 w 908263"/>
              <a:gd name="connsiteY7" fmla="*/ 49095 h 644376"/>
              <a:gd name="connsiteX8" fmla="*/ 613691 w 908263"/>
              <a:gd name="connsiteY8" fmla="*/ 36821 h 644376"/>
              <a:gd name="connsiteX9" fmla="*/ 589143 w 908263"/>
              <a:gd name="connsiteY9" fmla="*/ 30684 h 644376"/>
              <a:gd name="connsiteX10" fmla="*/ 570733 w 908263"/>
              <a:gd name="connsiteY10" fmla="*/ 24548 h 644376"/>
              <a:gd name="connsiteX11" fmla="*/ 484816 w 908263"/>
              <a:gd name="connsiteY11" fmla="*/ 6137 h 644376"/>
              <a:gd name="connsiteX12" fmla="*/ 429584 w 908263"/>
              <a:gd name="connsiteY12" fmla="*/ 0 h 644376"/>
              <a:gd name="connsiteX13" fmla="*/ 227066 w 908263"/>
              <a:gd name="connsiteY13" fmla="*/ 12274 h 644376"/>
              <a:gd name="connsiteX14" fmla="*/ 184107 w 908263"/>
              <a:gd name="connsiteY14" fmla="*/ 24548 h 644376"/>
              <a:gd name="connsiteX15" fmla="*/ 165696 w 908263"/>
              <a:gd name="connsiteY15" fmla="*/ 36821 h 644376"/>
              <a:gd name="connsiteX16" fmla="*/ 141149 w 908263"/>
              <a:gd name="connsiteY16" fmla="*/ 49095 h 644376"/>
              <a:gd name="connsiteX17" fmla="*/ 122738 w 908263"/>
              <a:gd name="connsiteY17" fmla="*/ 67506 h 644376"/>
              <a:gd name="connsiteX18" fmla="*/ 85917 w 908263"/>
              <a:gd name="connsiteY18" fmla="*/ 92054 h 644376"/>
              <a:gd name="connsiteX19" fmla="*/ 42958 w 908263"/>
              <a:gd name="connsiteY19" fmla="*/ 147286 h 644376"/>
              <a:gd name="connsiteX20" fmla="*/ 36821 w 908263"/>
              <a:gd name="connsiteY20" fmla="*/ 165696 h 644376"/>
              <a:gd name="connsiteX21" fmla="*/ 24547 w 908263"/>
              <a:gd name="connsiteY21" fmla="*/ 190244 h 644376"/>
              <a:gd name="connsiteX22" fmla="*/ 12274 w 908263"/>
              <a:gd name="connsiteY22" fmla="*/ 245476 h 644376"/>
              <a:gd name="connsiteX23" fmla="*/ 0 w 908263"/>
              <a:gd name="connsiteY23" fmla="*/ 288435 h 644376"/>
              <a:gd name="connsiteX24" fmla="*/ 18411 w 908263"/>
              <a:gd name="connsiteY24" fmla="*/ 355941 h 644376"/>
              <a:gd name="connsiteX25" fmla="*/ 36821 w 908263"/>
              <a:gd name="connsiteY25" fmla="*/ 374352 h 644376"/>
              <a:gd name="connsiteX26" fmla="*/ 98190 w 908263"/>
              <a:gd name="connsiteY26" fmla="*/ 411173 h 644376"/>
              <a:gd name="connsiteX27" fmla="*/ 122738 w 908263"/>
              <a:gd name="connsiteY27" fmla="*/ 417310 h 644376"/>
              <a:gd name="connsiteX28" fmla="*/ 141149 w 908263"/>
              <a:gd name="connsiteY28" fmla="*/ 423447 h 644376"/>
              <a:gd name="connsiteX29" fmla="*/ 165696 w 908263"/>
              <a:gd name="connsiteY29" fmla="*/ 429584 h 644376"/>
              <a:gd name="connsiteX30" fmla="*/ 208655 w 908263"/>
              <a:gd name="connsiteY30" fmla="*/ 447994 h 644376"/>
              <a:gd name="connsiteX31" fmla="*/ 227066 w 908263"/>
              <a:gd name="connsiteY31" fmla="*/ 454131 h 644376"/>
              <a:gd name="connsiteX32" fmla="*/ 245476 w 908263"/>
              <a:gd name="connsiteY32" fmla="*/ 466405 h 644376"/>
              <a:gd name="connsiteX33" fmla="*/ 263887 w 908263"/>
              <a:gd name="connsiteY33" fmla="*/ 472542 h 644376"/>
              <a:gd name="connsiteX34" fmla="*/ 300709 w 908263"/>
              <a:gd name="connsiteY34" fmla="*/ 497090 h 644376"/>
              <a:gd name="connsiteX35" fmla="*/ 343667 w 908263"/>
              <a:gd name="connsiteY35" fmla="*/ 552322 h 644376"/>
              <a:gd name="connsiteX36" fmla="*/ 355941 w 908263"/>
              <a:gd name="connsiteY36" fmla="*/ 570733 h 644376"/>
              <a:gd name="connsiteX37" fmla="*/ 392762 w 908263"/>
              <a:gd name="connsiteY37" fmla="*/ 595280 h 644376"/>
              <a:gd name="connsiteX38" fmla="*/ 411173 w 908263"/>
              <a:gd name="connsiteY38" fmla="*/ 613691 h 644376"/>
              <a:gd name="connsiteX39" fmla="*/ 466405 w 908263"/>
              <a:gd name="connsiteY39" fmla="*/ 638239 h 644376"/>
              <a:gd name="connsiteX40" fmla="*/ 484816 w 908263"/>
              <a:gd name="connsiteY40" fmla="*/ 644376 h 644376"/>
              <a:gd name="connsiteX41" fmla="*/ 552322 w 908263"/>
              <a:gd name="connsiteY41" fmla="*/ 638239 h 644376"/>
              <a:gd name="connsiteX42" fmla="*/ 803935 w 908263"/>
              <a:gd name="connsiteY42" fmla="*/ 625965 h 644376"/>
              <a:gd name="connsiteX43" fmla="*/ 840757 w 908263"/>
              <a:gd name="connsiteY43" fmla="*/ 595280 h 644376"/>
              <a:gd name="connsiteX44" fmla="*/ 865305 w 908263"/>
              <a:gd name="connsiteY44" fmla="*/ 558459 h 644376"/>
              <a:gd name="connsiteX45" fmla="*/ 871441 w 908263"/>
              <a:gd name="connsiteY45" fmla="*/ 533911 h 644376"/>
              <a:gd name="connsiteX46" fmla="*/ 883715 w 908263"/>
              <a:gd name="connsiteY46" fmla="*/ 515501 h 644376"/>
              <a:gd name="connsiteX47" fmla="*/ 895989 w 908263"/>
              <a:gd name="connsiteY47" fmla="*/ 490953 h 644376"/>
              <a:gd name="connsiteX48" fmla="*/ 908263 w 908263"/>
              <a:gd name="connsiteY48" fmla="*/ 454131 h 644376"/>
              <a:gd name="connsiteX49" fmla="*/ 902126 w 908263"/>
              <a:gd name="connsiteY49" fmla="*/ 294572 h 644376"/>
              <a:gd name="connsiteX50" fmla="*/ 895989 w 908263"/>
              <a:gd name="connsiteY50" fmla="*/ 270024 h 644376"/>
              <a:gd name="connsiteX51" fmla="*/ 877578 w 908263"/>
              <a:gd name="connsiteY51" fmla="*/ 251613 h 644376"/>
              <a:gd name="connsiteX52" fmla="*/ 871441 w 908263"/>
              <a:gd name="connsiteY52" fmla="*/ 233203 h 644376"/>
              <a:gd name="connsiteX53" fmla="*/ 846894 w 908263"/>
              <a:gd name="connsiteY53" fmla="*/ 196381 h 644376"/>
              <a:gd name="connsiteX54" fmla="*/ 840757 w 908263"/>
              <a:gd name="connsiteY54" fmla="*/ 177970 h 644376"/>
              <a:gd name="connsiteX55" fmla="*/ 834620 w 908263"/>
              <a:gd name="connsiteY55" fmla="*/ 147286 h 64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908263" h="644376">
                <a:moveTo>
                  <a:pt x="834620" y="147286"/>
                </a:moveTo>
                <a:lnTo>
                  <a:pt x="834620" y="147286"/>
                </a:lnTo>
                <a:cubicBezTo>
                  <a:pt x="816209" y="137058"/>
                  <a:pt x="798511" y="125427"/>
                  <a:pt x="779388" y="116601"/>
                </a:cubicBezTo>
                <a:cubicBezTo>
                  <a:pt x="771730" y="113066"/>
                  <a:pt x="762593" y="113787"/>
                  <a:pt x="754840" y="110464"/>
                </a:cubicBezTo>
                <a:cubicBezTo>
                  <a:pt x="748061" y="107559"/>
                  <a:pt x="742904" y="101722"/>
                  <a:pt x="736429" y="98190"/>
                </a:cubicBezTo>
                <a:cubicBezTo>
                  <a:pt x="720366" y="89429"/>
                  <a:pt x="702558" y="83792"/>
                  <a:pt x="687334" y="73643"/>
                </a:cubicBezTo>
                <a:cubicBezTo>
                  <a:pt x="681197" y="69552"/>
                  <a:pt x="675663" y="64365"/>
                  <a:pt x="668923" y="61369"/>
                </a:cubicBezTo>
                <a:cubicBezTo>
                  <a:pt x="657100" y="56114"/>
                  <a:pt x="642867" y="56271"/>
                  <a:pt x="632102" y="49095"/>
                </a:cubicBezTo>
                <a:cubicBezTo>
                  <a:pt x="625965" y="45004"/>
                  <a:pt x="620470" y="39726"/>
                  <a:pt x="613691" y="36821"/>
                </a:cubicBezTo>
                <a:cubicBezTo>
                  <a:pt x="605938" y="33498"/>
                  <a:pt x="597253" y="33001"/>
                  <a:pt x="589143" y="30684"/>
                </a:cubicBezTo>
                <a:cubicBezTo>
                  <a:pt x="582923" y="28907"/>
                  <a:pt x="576953" y="26325"/>
                  <a:pt x="570733" y="24548"/>
                </a:cubicBezTo>
                <a:cubicBezTo>
                  <a:pt x="549440" y="18465"/>
                  <a:pt x="496349" y="7418"/>
                  <a:pt x="484816" y="6137"/>
                </a:cubicBezTo>
                <a:lnTo>
                  <a:pt x="429584" y="0"/>
                </a:lnTo>
                <a:cubicBezTo>
                  <a:pt x="351222" y="3014"/>
                  <a:pt x="296721" y="-391"/>
                  <a:pt x="227066" y="12274"/>
                </a:cubicBezTo>
                <a:cubicBezTo>
                  <a:pt x="220885" y="13398"/>
                  <a:pt x="191619" y="20792"/>
                  <a:pt x="184107" y="24548"/>
                </a:cubicBezTo>
                <a:cubicBezTo>
                  <a:pt x="177510" y="27846"/>
                  <a:pt x="172100" y="33162"/>
                  <a:pt x="165696" y="36821"/>
                </a:cubicBezTo>
                <a:cubicBezTo>
                  <a:pt x="157753" y="41360"/>
                  <a:pt x="148593" y="43778"/>
                  <a:pt x="141149" y="49095"/>
                </a:cubicBezTo>
                <a:cubicBezTo>
                  <a:pt x="134087" y="54140"/>
                  <a:pt x="129589" y="62178"/>
                  <a:pt x="122738" y="67506"/>
                </a:cubicBezTo>
                <a:cubicBezTo>
                  <a:pt x="111094" y="76562"/>
                  <a:pt x="85917" y="92054"/>
                  <a:pt x="85917" y="92054"/>
                </a:cubicBezTo>
                <a:cubicBezTo>
                  <a:pt x="56555" y="136096"/>
                  <a:pt x="71800" y="118444"/>
                  <a:pt x="42958" y="147286"/>
                </a:cubicBezTo>
                <a:cubicBezTo>
                  <a:pt x="40912" y="153423"/>
                  <a:pt x="39369" y="159750"/>
                  <a:pt x="36821" y="165696"/>
                </a:cubicBezTo>
                <a:cubicBezTo>
                  <a:pt x="33217" y="174105"/>
                  <a:pt x="27759" y="181678"/>
                  <a:pt x="24547" y="190244"/>
                </a:cubicBezTo>
                <a:cubicBezTo>
                  <a:pt x="20469" y="201120"/>
                  <a:pt x="14392" y="235943"/>
                  <a:pt x="12274" y="245476"/>
                </a:cubicBezTo>
                <a:cubicBezTo>
                  <a:pt x="7136" y="268595"/>
                  <a:pt x="6834" y="267932"/>
                  <a:pt x="0" y="288435"/>
                </a:cubicBezTo>
                <a:cubicBezTo>
                  <a:pt x="2397" y="300420"/>
                  <a:pt x="10625" y="348155"/>
                  <a:pt x="18411" y="355941"/>
                </a:cubicBezTo>
                <a:cubicBezTo>
                  <a:pt x="24548" y="362078"/>
                  <a:pt x="29970" y="369024"/>
                  <a:pt x="36821" y="374352"/>
                </a:cubicBezTo>
                <a:cubicBezTo>
                  <a:pt x="50105" y="384684"/>
                  <a:pt x="79767" y="404264"/>
                  <a:pt x="98190" y="411173"/>
                </a:cubicBezTo>
                <a:cubicBezTo>
                  <a:pt x="106087" y="414135"/>
                  <a:pt x="114628" y="414993"/>
                  <a:pt x="122738" y="417310"/>
                </a:cubicBezTo>
                <a:cubicBezTo>
                  <a:pt x="128958" y="419087"/>
                  <a:pt x="134929" y="421670"/>
                  <a:pt x="141149" y="423447"/>
                </a:cubicBezTo>
                <a:cubicBezTo>
                  <a:pt x="149259" y="425764"/>
                  <a:pt x="157586" y="427267"/>
                  <a:pt x="165696" y="429584"/>
                </a:cubicBezTo>
                <a:cubicBezTo>
                  <a:pt x="194480" y="437808"/>
                  <a:pt x="175925" y="433968"/>
                  <a:pt x="208655" y="447994"/>
                </a:cubicBezTo>
                <a:cubicBezTo>
                  <a:pt x="214601" y="450542"/>
                  <a:pt x="220929" y="452085"/>
                  <a:pt x="227066" y="454131"/>
                </a:cubicBezTo>
                <a:cubicBezTo>
                  <a:pt x="233203" y="458222"/>
                  <a:pt x="238879" y="463107"/>
                  <a:pt x="245476" y="466405"/>
                </a:cubicBezTo>
                <a:cubicBezTo>
                  <a:pt x="251262" y="469298"/>
                  <a:pt x="258232" y="469400"/>
                  <a:pt x="263887" y="472542"/>
                </a:cubicBezTo>
                <a:cubicBezTo>
                  <a:pt x="276782" y="479706"/>
                  <a:pt x="300709" y="497090"/>
                  <a:pt x="300709" y="497090"/>
                </a:cubicBezTo>
                <a:cubicBezTo>
                  <a:pt x="362748" y="590149"/>
                  <a:pt x="295599" y="494640"/>
                  <a:pt x="343667" y="552322"/>
                </a:cubicBezTo>
                <a:cubicBezTo>
                  <a:pt x="348389" y="557988"/>
                  <a:pt x="350390" y="565876"/>
                  <a:pt x="355941" y="570733"/>
                </a:cubicBezTo>
                <a:cubicBezTo>
                  <a:pt x="367042" y="580447"/>
                  <a:pt x="382331" y="584849"/>
                  <a:pt x="392762" y="595280"/>
                </a:cubicBezTo>
                <a:cubicBezTo>
                  <a:pt x="398899" y="601417"/>
                  <a:pt x="404506" y="608135"/>
                  <a:pt x="411173" y="613691"/>
                </a:cubicBezTo>
                <a:cubicBezTo>
                  <a:pt x="430623" y="629900"/>
                  <a:pt x="439646" y="629319"/>
                  <a:pt x="466405" y="638239"/>
                </a:cubicBezTo>
                <a:lnTo>
                  <a:pt x="484816" y="644376"/>
                </a:lnTo>
                <a:cubicBezTo>
                  <a:pt x="507318" y="642330"/>
                  <a:pt x="529747" y="639180"/>
                  <a:pt x="552322" y="638239"/>
                </a:cubicBezTo>
                <a:cubicBezTo>
                  <a:pt x="804367" y="627737"/>
                  <a:pt x="704089" y="650927"/>
                  <a:pt x="803935" y="625965"/>
                </a:cubicBezTo>
                <a:cubicBezTo>
                  <a:pt x="820301" y="615055"/>
                  <a:pt x="828035" y="611637"/>
                  <a:pt x="840757" y="595280"/>
                </a:cubicBezTo>
                <a:cubicBezTo>
                  <a:pt x="849813" y="583636"/>
                  <a:pt x="865305" y="558459"/>
                  <a:pt x="865305" y="558459"/>
                </a:cubicBezTo>
                <a:cubicBezTo>
                  <a:pt x="867350" y="550276"/>
                  <a:pt x="868119" y="541663"/>
                  <a:pt x="871441" y="533911"/>
                </a:cubicBezTo>
                <a:cubicBezTo>
                  <a:pt x="874346" y="527132"/>
                  <a:pt x="880056" y="521905"/>
                  <a:pt x="883715" y="515501"/>
                </a:cubicBezTo>
                <a:cubicBezTo>
                  <a:pt x="888254" y="507558"/>
                  <a:pt x="892591" y="499447"/>
                  <a:pt x="895989" y="490953"/>
                </a:cubicBezTo>
                <a:cubicBezTo>
                  <a:pt x="900794" y="478940"/>
                  <a:pt x="908263" y="454131"/>
                  <a:pt x="908263" y="454131"/>
                </a:cubicBezTo>
                <a:cubicBezTo>
                  <a:pt x="906217" y="400945"/>
                  <a:pt x="905667" y="347680"/>
                  <a:pt x="902126" y="294572"/>
                </a:cubicBezTo>
                <a:cubicBezTo>
                  <a:pt x="901565" y="286156"/>
                  <a:pt x="900174" y="277347"/>
                  <a:pt x="895989" y="270024"/>
                </a:cubicBezTo>
                <a:cubicBezTo>
                  <a:pt x="891683" y="262488"/>
                  <a:pt x="883715" y="257750"/>
                  <a:pt x="877578" y="251613"/>
                </a:cubicBezTo>
                <a:cubicBezTo>
                  <a:pt x="875532" y="245476"/>
                  <a:pt x="874582" y="238858"/>
                  <a:pt x="871441" y="233203"/>
                </a:cubicBezTo>
                <a:cubicBezTo>
                  <a:pt x="864277" y="220308"/>
                  <a:pt x="851559" y="210375"/>
                  <a:pt x="846894" y="196381"/>
                </a:cubicBezTo>
                <a:cubicBezTo>
                  <a:pt x="844848" y="190244"/>
                  <a:pt x="842326" y="184246"/>
                  <a:pt x="840757" y="177970"/>
                </a:cubicBezTo>
                <a:cubicBezTo>
                  <a:pt x="838227" y="167851"/>
                  <a:pt x="835643" y="152400"/>
                  <a:pt x="834620" y="147286"/>
                </a:cubicBezTo>
                <a:close/>
              </a:path>
            </a:pathLst>
          </a:cu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041D673-1764-95F6-DACD-9631434D333B}"/>
              </a:ext>
            </a:extLst>
          </p:cNvPr>
          <p:cNvSpPr/>
          <p:nvPr/>
        </p:nvSpPr>
        <p:spPr>
          <a:xfrm>
            <a:off x="9291286" y="3738081"/>
            <a:ext cx="822553" cy="484115"/>
          </a:xfrm>
          <a:custGeom>
            <a:avLst/>
            <a:gdLst>
              <a:gd name="connsiteX0" fmla="*/ 760977 w 822553"/>
              <a:gd name="connsiteY0" fmla="*/ 79079 h 484115"/>
              <a:gd name="connsiteX1" fmla="*/ 760977 w 822553"/>
              <a:gd name="connsiteY1" fmla="*/ 79079 h 484115"/>
              <a:gd name="connsiteX2" fmla="*/ 699608 w 822553"/>
              <a:gd name="connsiteY2" fmla="*/ 72942 h 484115"/>
              <a:gd name="connsiteX3" fmla="*/ 675060 w 822553"/>
              <a:gd name="connsiteY3" fmla="*/ 66805 h 484115"/>
              <a:gd name="connsiteX4" fmla="*/ 644376 w 822553"/>
              <a:gd name="connsiteY4" fmla="*/ 60668 h 484115"/>
              <a:gd name="connsiteX5" fmla="*/ 625965 w 822553"/>
              <a:gd name="connsiteY5" fmla="*/ 54531 h 484115"/>
              <a:gd name="connsiteX6" fmla="*/ 515501 w 822553"/>
              <a:gd name="connsiteY6" fmla="*/ 48394 h 484115"/>
              <a:gd name="connsiteX7" fmla="*/ 429584 w 822553"/>
              <a:gd name="connsiteY7" fmla="*/ 36120 h 484115"/>
              <a:gd name="connsiteX8" fmla="*/ 411173 w 822553"/>
              <a:gd name="connsiteY8" fmla="*/ 23847 h 484115"/>
              <a:gd name="connsiteX9" fmla="*/ 392762 w 822553"/>
              <a:gd name="connsiteY9" fmla="*/ 17710 h 484115"/>
              <a:gd name="connsiteX10" fmla="*/ 282298 w 822553"/>
              <a:gd name="connsiteY10" fmla="*/ 11573 h 484115"/>
              <a:gd name="connsiteX11" fmla="*/ 208655 w 822553"/>
              <a:gd name="connsiteY11" fmla="*/ 23847 h 484115"/>
              <a:gd name="connsiteX12" fmla="*/ 165697 w 822553"/>
              <a:gd name="connsiteY12" fmla="*/ 29983 h 484115"/>
              <a:gd name="connsiteX13" fmla="*/ 128875 w 822553"/>
              <a:gd name="connsiteY13" fmla="*/ 42257 h 484115"/>
              <a:gd name="connsiteX14" fmla="*/ 110464 w 822553"/>
              <a:gd name="connsiteY14" fmla="*/ 48394 h 484115"/>
              <a:gd name="connsiteX15" fmla="*/ 73643 w 822553"/>
              <a:gd name="connsiteY15" fmla="*/ 79079 h 484115"/>
              <a:gd name="connsiteX16" fmla="*/ 49095 w 822553"/>
              <a:gd name="connsiteY16" fmla="*/ 122037 h 484115"/>
              <a:gd name="connsiteX17" fmla="*/ 36821 w 822553"/>
              <a:gd name="connsiteY17" fmla="*/ 140448 h 484115"/>
              <a:gd name="connsiteX18" fmla="*/ 30684 w 822553"/>
              <a:gd name="connsiteY18" fmla="*/ 158859 h 484115"/>
              <a:gd name="connsiteX19" fmla="*/ 18411 w 822553"/>
              <a:gd name="connsiteY19" fmla="*/ 177269 h 484115"/>
              <a:gd name="connsiteX20" fmla="*/ 6137 w 822553"/>
              <a:gd name="connsiteY20" fmla="*/ 214091 h 484115"/>
              <a:gd name="connsiteX21" fmla="*/ 0 w 822553"/>
              <a:gd name="connsiteY21" fmla="*/ 232502 h 484115"/>
              <a:gd name="connsiteX22" fmla="*/ 6137 w 822553"/>
              <a:gd name="connsiteY22" fmla="*/ 318418 h 484115"/>
              <a:gd name="connsiteX23" fmla="*/ 36821 w 822553"/>
              <a:gd name="connsiteY23" fmla="*/ 373651 h 484115"/>
              <a:gd name="connsiteX24" fmla="*/ 55232 w 822553"/>
              <a:gd name="connsiteY24" fmla="*/ 398198 h 484115"/>
              <a:gd name="connsiteX25" fmla="*/ 110464 w 822553"/>
              <a:gd name="connsiteY25" fmla="*/ 428883 h 484115"/>
              <a:gd name="connsiteX26" fmla="*/ 141149 w 822553"/>
              <a:gd name="connsiteY26" fmla="*/ 435020 h 484115"/>
              <a:gd name="connsiteX27" fmla="*/ 159560 w 822553"/>
              <a:gd name="connsiteY27" fmla="*/ 441157 h 484115"/>
              <a:gd name="connsiteX28" fmla="*/ 233203 w 822553"/>
              <a:gd name="connsiteY28" fmla="*/ 459567 h 484115"/>
              <a:gd name="connsiteX29" fmla="*/ 300709 w 822553"/>
              <a:gd name="connsiteY29" fmla="*/ 471841 h 484115"/>
              <a:gd name="connsiteX30" fmla="*/ 411173 w 822553"/>
              <a:gd name="connsiteY30" fmla="*/ 484115 h 484115"/>
              <a:gd name="connsiteX31" fmla="*/ 533911 w 822553"/>
              <a:gd name="connsiteY31" fmla="*/ 477978 h 484115"/>
              <a:gd name="connsiteX32" fmla="*/ 552322 w 822553"/>
              <a:gd name="connsiteY32" fmla="*/ 465704 h 484115"/>
              <a:gd name="connsiteX33" fmla="*/ 570733 w 822553"/>
              <a:gd name="connsiteY33" fmla="*/ 459567 h 484115"/>
              <a:gd name="connsiteX34" fmla="*/ 613691 w 822553"/>
              <a:gd name="connsiteY34" fmla="*/ 435020 h 484115"/>
              <a:gd name="connsiteX35" fmla="*/ 638239 w 822553"/>
              <a:gd name="connsiteY35" fmla="*/ 422746 h 484115"/>
              <a:gd name="connsiteX36" fmla="*/ 675060 w 822553"/>
              <a:gd name="connsiteY36" fmla="*/ 398198 h 484115"/>
              <a:gd name="connsiteX37" fmla="*/ 699608 w 822553"/>
              <a:gd name="connsiteY37" fmla="*/ 379787 h 484115"/>
              <a:gd name="connsiteX38" fmla="*/ 718019 w 822553"/>
              <a:gd name="connsiteY38" fmla="*/ 373651 h 484115"/>
              <a:gd name="connsiteX39" fmla="*/ 730293 w 822553"/>
              <a:gd name="connsiteY39" fmla="*/ 355240 h 484115"/>
              <a:gd name="connsiteX40" fmla="*/ 767114 w 822553"/>
              <a:gd name="connsiteY40" fmla="*/ 318418 h 484115"/>
              <a:gd name="connsiteX41" fmla="*/ 791662 w 822553"/>
              <a:gd name="connsiteY41" fmla="*/ 281597 h 484115"/>
              <a:gd name="connsiteX42" fmla="*/ 810072 w 822553"/>
              <a:gd name="connsiteY42" fmla="*/ 232502 h 484115"/>
              <a:gd name="connsiteX43" fmla="*/ 822346 w 822553"/>
              <a:gd name="connsiteY43" fmla="*/ 189543 h 484115"/>
              <a:gd name="connsiteX44" fmla="*/ 797799 w 822553"/>
              <a:gd name="connsiteY44" fmla="*/ 91353 h 484115"/>
              <a:gd name="connsiteX45" fmla="*/ 779388 w 822553"/>
              <a:gd name="connsiteY45" fmla="*/ 85216 h 484115"/>
              <a:gd name="connsiteX46" fmla="*/ 760977 w 822553"/>
              <a:gd name="connsiteY46" fmla="*/ 79079 h 48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822553" h="484115">
                <a:moveTo>
                  <a:pt x="760977" y="79079"/>
                </a:moveTo>
                <a:lnTo>
                  <a:pt x="760977" y="79079"/>
                </a:lnTo>
                <a:cubicBezTo>
                  <a:pt x="740521" y="77033"/>
                  <a:pt x="719960" y="75849"/>
                  <a:pt x="699608" y="72942"/>
                </a:cubicBezTo>
                <a:cubicBezTo>
                  <a:pt x="691258" y="71749"/>
                  <a:pt x="683294" y="68635"/>
                  <a:pt x="675060" y="66805"/>
                </a:cubicBezTo>
                <a:cubicBezTo>
                  <a:pt x="664878" y="64542"/>
                  <a:pt x="654495" y="63198"/>
                  <a:pt x="644376" y="60668"/>
                </a:cubicBezTo>
                <a:cubicBezTo>
                  <a:pt x="638100" y="59099"/>
                  <a:pt x="632405" y="55144"/>
                  <a:pt x="625965" y="54531"/>
                </a:cubicBezTo>
                <a:cubicBezTo>
                  <a:pt x="589253" y="51035"/>
                  <a:pt x="552322" y="50440"/>
                  <a:pt x="515501" y="48394"/>
                </a:cubicBezTo>
                <a:cubicBezTo>
                  <a:pt x="510350" y="47750"/>
                  <a:pt x="440204" y="39660"/>
                  <a:pt x="429584" y="36120"/>
                </a:cubicBezTo>
                <a:cubicBezTo>
                  <a:pt x="422587" y="33788"/>
                  <a:pt x="417770" y="27145"/>
                  <a:pt x="411173" y="23847"/>
                </a:cubicBezTo>
                <a:cubicBezTo>
                  <a:pt x="405387" y="20954"/>
                  <a:pt x="398899" y="19756"/>
                  <a:pt x="392762" y="17710"/>
                </a:cubicBezTo>
                <a:cubicBezTo>
                  <a:pt x="350127" y="-10715"/>
                  <a:pt x="376031" y="1158"/>
                  <a:pt x="282298" y="11573"/>
                </a:cubicBezTo>
                <a:cubicBezTo>
                  <a:pt x="257564" y="14321"/>
                  <a:pt x="233291" y="20328"/>
                  <a:pt x="208655" y="23847"/>
                </a:cubicBezTo>
                <a:lnTo>
                  <a:pt x="165697" y="29983"/>
                </a:lnTo>
                <a:lnTo>
                  <a:pt x="128875" y="42257"/>
                </a:lnTo>
                <a:lnTo>
                  <a:pt x="110464" y="48394"/>
                </a:lnTo>
                <a:cubicBezTo>
                  <a:pt x="92362" y="60463"/>
                  <a:pt x="88410" y="61359"/>
                  <a:pt x="73643" y="79079"/>
                </a:cubicBezTo>
                <a:cubicBezTo>
                  <a:pt x="60049" y="95392"/>
                  <a:pt x="60010" y="102936"/>
                  <a:pt x="49095" y="122037"/>
                </a:cubicBezTo>
                <a:cubicBezTo>
                  <a:pt x="45436" y="128441"/>
                  <a:pt x="40120" y="133851"/>
                  <a:pt x="36821" y="140448"/>
                </a:cubicBezTo>
                <a:cubicBezTo>
                  <a:pt x="33928" y="146234"/>
                  <a:pt x="33577" y="153073"/>
                  <a:pt x="30684" y="158859"/>
                </a:cubicBezTo>
                <a:cubicBezTo>
                  <a:pt x="27386" y="165456"/>
                  <a:pt x="21406" y="170529"/>
                  <a:pt x="18411" y="177269"/>
                </a:cubicBezTo>
                <a:cubicBezTo>
                  <a:pt x="13157" y="189092"/>
                  <a:pt x="10228" y="201817"/>
                  <a:pt x="6137" y="214091"/>
                </a:cubicBezTo>
                <a:lnTo>
                  <a:pt x="0" y="232502"/>
                </a:lnTo>
                <a:cubicBezTo>
                  <a:pt x="2046" y="261141"/>
                  <a:pt x="2782" y="289903"/>
                  <a:pt x="6137" y="318418"/>
                </a:cubicBezTo>
                <a:cubicBezTo>
                  <a:pt x="8362" y="337330"/>
                  <a:pt x="28244" y="362215"/>
                  <a:pt x="36821" y="373651"/>
                </a:cubicBezTo>
                <a:cubicBezTo>
                  <a:pt x="42958" y="381833"/>
                  <a:pt x="47587" y="391403"/>
                  <a:pt x="55232" y="398198"/>
                </a:cubicBezTo>
                <a:cubicBezTo>
                  <a:pt x="73117" y="414095"/>
                  <a:pt x="88724" y="423448"/>
                  <a:pt x="110464" y="428883"/>
                </a:cubicBezTo>
                <a:cubicBezTo>
                  <a:pt x="120583" y="431413"/>
                  <a:pt x="131030" y="432490"/>
                  <a:pt x="141149" y="435020"/>
                </a:cubicBezTo>
                <a:cubicBezTo>
                  <a:pt x="147425" y="436589"/>
                  <a:pt x="153319" y="439455"/>
                  <a:pt x="159560" y="441157"/>
                </a:cubicBezTo>
                <a:cubicBezTo>
                  <a:pt x="183972" y="447814"/>
                  <a:pt x="208655" y="453430"/>
                  <a:pt x="233203" y="459567"/>
                </a:cubicBezTo>
                <a:cubicBezTo>
                  <a:pt x="266525" y="467898"/>
                  <a:pt x="258418" y="466766"/>
                  <a:pt x="300709" y="471841"/>
                </a:cubicBezTo>
                <a:lnTo>
                  <a:pt x="411173" y="484115"/>
                </a:lnTo>
                <a:cubicBezTo>
                  <a:pt x="452086" y="482069"/>
                  <a:pt x="493291" y="483276"/>
                  <a:pt x="533911" y="477978"/>
                </a:cubicBezTo>
                <a:cubicBezTo>
                  <a:pt x="541225" y="477024"/>
                  <a:pt x="545725" y="469003"/>
                  <a:pt x="552322" y="465704"/>
                </a:cubicBezTo>
                <a:cubicBezTo>
                  <a:pt x="558108" y="462811"/>
                  <a:pt x="564787" y="462115"/>
                  <a:pt x="570733" y="459567"/>
                </a:cubicBezTo>
                <a:cubicBezTo>
                  <a:pt x="607815" y="443674"/>
                  <a:pt x="582880" y="452625"/>
                  <a:pt x="613691" y="435020"/>
                </a:cubicBezTo>
                <a:cubicBezTo>
                  <a:pt x="621634" y="430481"/>
                  <a:pt x="630394" y="427453"/>
                  <a:pt x="638239" y="422746"/>
                </a:cubicBezTo>
                <a:cubicBezTo>
                  <a:pt x="650888" y="415156"/>
                  <a:pt x="663259" y="407049"/>
                  <a:pt x="675060" y="398198"/>
                </a:cubicBezTo>
                <a:cubicBezTo>
                  <a:pt x="683243" y="392061"/>
                  <a:pt x="690727" y="384862"/>
                  <a:pt x="699608" y="379787"/>
                </a:cubicBezTo>
                <a:cubicBezTo>
                  <a:pt x="705225" y="376578"/>
                  <a:pt x="711882" y="375696"/>
                  <a:pt x="718019" y="373651"/>
                </a:cubicBezTo>
                <a:cubicBezTo>
                  <a:pt x="722110" y="367514"/>
                  <a:pt x="725393" y="360753"/>
                  <a:pt x="730293" y="355240"/>
                </a:cubicBezTo>
                <a:cubicBezTo>
                  <a:pt x="741825" y="342266"/>
                  <a:pt x="757485" y="332860"/>
                  <a:pt x="767114" y="318418"/>
                </a:cubicBezTo>
                <a:lnTo>
                  <a:pt x="791662" y="281597"/>
                </a:lnTo>
                <a:cubicBezTo>
                  <a:pt x="802976" y="236339"/>
                  <a:pt x="790818" y="277429"/>
                  <a:pt x="810072" y="232502"/>
                </a:cubicBezTo>
                <a:cubicBezTo>
                  <a:pt x="815355" y="220175"/>
                  <a:pt x="819231" y="202001"/>
                  <a:pt x="822346" y="189543"/>
                </a:cubicBezTo>
                <a:cubicBezTo>
                  <a:pt x="818639" y="141356"/>
                  <a:pt x="834062" y="115528"/>
                  <a:pt x="797799" y="91353"/>
                </a:cubicBezTo>
                <a:cubicBezTo>
                  <a:pt x="792416" y="87765"/>
                  <a:pt x="785525" y="87262"/>
                  <a:pt x="779388" y="85216"/>
                </a:cubicBezTo>
                <a:lnTo>
                  <a:pt x="760977" y="79079"/>
                </a:lnTo>
                <a:close/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01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D1A942-3294-A676-14A3-FEE4BA991031}"/>
              </a:ext>
            </a:extLst>
          </p:cNvPr>
          <p:cNvSpPr txBox="1"/>
          <p:nvPr/>
        </p:nvSpPr>
        <p:spPr>
          <a:xfrm>
            <a:off x="357809" y="347870"/>
            <a:ext cx="7603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Marker-based annotation: what are markers?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C24485-4B23-8FEA-75EB-15D349A9BBD5}"/>
              </a:ext>
            </a:extLst>
          </p:cNvPr>
          <p:cNvSpPr txBox="1"/>
          <p:nvPr/>
        </p:nvSpPr>
        <p:spPr>
          <a:xfrm>
            <a:off x="357809" y="1056861"/>
            <a:ext cx="1088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BA12C4-8B9F-8DF1-166F-EA3514C3036B}"/>
              </a:ext>
            </a:extLst>
          </p:cNvPr>
          <p:cNvSpPr txBox="1"/>
          <p:nvPr/>
        </p:nvSpPr>
        <p:spPr>
          <a:xfrm>
            <a:off x="357809" y="872195"/>
            <a:ext cx="875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Differentially expressed genes upregulated in a focal cell type relative to other cell types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DC8588-1E06-00DB-F3F6-7A4519C15080}"/>
              </a:ext>
            </a:extLst>
          </p:cNvPr>
          <p:cNvSpPr txBox="1"/>
          <p:nvPr/>
        </p:nvSpPr>
        <p:spPr>
          <a:xfrm>
            <a:off x="874643" y="1349273"/>
            <a:ext cx="4532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flavors: pairwise and </a:t>
            </a:r>
            <a:r>
              <a:rPr lang="en-US" b="1" dirty="0"/>
              <a:t>one-vs-all</a:t>
            </a:r>
          </a:p>
        </p:txBody>
      </p:sp>
      <p:pic>
        <p:nvPicPr>
          <p:cNvPr id="6" name="Picture 5" descr="A diagram of different colored dots&#10;&#10;Description automatically generated">
            <a:extLst>
              <a:ext uri="{FF2B5EF4-FFF2-40B4-BE49-F238E27FC236}">
                <a16:creationId xmlns:a16="http://schemas.microsoft.com/office/drawing/2014/main" id="{36E0261A-4122-8455-0F51-0CCC5F117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49346"/>
            <a:ext cx="3970301" cy="400950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382EE484-EA7B-9A34-EE2B-545F21504D59}"/>
              </a:ext>
            </a:extLst>
          </p:cNvPr>
          <p:cNvSpPr/>
          <p:nvPr/>
        </p:nvSpPr>
        <p:spPr>
          <a:xfrm>
            <a:off x="9015125" y="3105278"/>
            <a:ext cx="908263" cy="644376"/>
          </a:xfrm>
          <a:custGeom>
            <a:avLst/>
            <a:gdLst>
              <a:gd name="connsiteX0" fmla="*/ 834620 w 908263"/>
              <a:gd name="connsiteY0" fmla="*/ 147286 h 644376"/>
              <a:gd name="connsiteX1" fmla="*/ 834620 w 908263"/>
              <a:gd name="connsiteY1" fmla="*/ 147286 h 644376"/>
              <a:gd name="connsiteX2" fmla="*/ 779388 w 908263"/>
              <a:gd name="connsiteY2" fmla="*/ 116601 h 644376"/>
              <a:gd name="connsiteX3" fmla="*/ 754840 w 908263"/>
              <a:gd name="connsiteY3" fmla="*/ 110464 h 644376"/>
              <a:gd name="connsiteX4" fmla="*/ 736429 w 908263"/>
              <a:gd name="connsiteY4" fmla="*/ 98190 h 644376"/>
              <a:gd name="connsiteX5" fmla="*/ 687334 w 908263"/>
              <a:gd name="connsiteY5" fmla="*/ 73643 h 644376"/>
              <a:gd name="connsiteX6" fmla="*/ 668923 w 908263"/>
              <a:gd name="connsiteY6" fmla="*/ 61369 h 644376"/>
              <a:gd name="connsiteX7" fmla="*/ 632102 w 908263"/>
              <a:gd name="connsiteY7" fmla="*/ 49095 h 644376"/>
              <a:gd name="connsiteX8" fmla="*/ 613691 w 908263"/>
              <a:gd name="connsiteY8" fmla="*/ 36821 h 644376"/>
              <a:gd name="connsiteX9" fmla="*/ 589143 w 908263"/>
              <a:gd name="connsiteY9" fmla="*/ 30684 h 644376"/>
              <a:gd name="connsiteX10" fmla="*/ 570733 w 908263"/>
              <a:gd name="connsiteY10" fmla="*/ 24548 h 644376"/>
              <a:gd name="connsiteX11" fmla="*/ 484816 w 908263"/>
              <a:gd name="connsiteY11" fmla="*/ 6137 h 644376"/>
              <a:gd name="connsiteX12" fmla="*/ 429584 w 908263"/>
              <a:gd name="connsiteY12" fmla="*/ 0 h 644376"/>
              <a:gd name="connsiteX13" fmla="*/ 227066 w 908263"/>
              <a:gd name="connsiteY13" fmla="*/ 12274 h 644376"/>
              <a:gd name="connsiteX14" fmla="*/ 184107 w 908263"/>
              <a:gd name="connsiteY14" fmla="*/ 24548 h 644376"/>
              <a:gd name="connsiteX15" fmla="*/ 165696 w 908263"/>
              <a:gd name="connsiteY15" fmla="*/ 36821 h 644376"/>
              <a:gd name="connsiteX16" fmla="*/ 141149 w 908263"/>
              <a:gd name="connsiteY16" fmla="*/ 49095 h 644376"/>
              <a:gd name="connsiteX17" fmla="*/ 122738 w 908263"/>
              <a:gd name="connsiteY17" fmla="*/ 67506 h 644376"/>
              <a:gd name="connsiteX18" fmla="*/ 85917 w 908263"/>
              <a:gd name="connsiteY18" fmla="*/ 92054 h 644376"/>
              <a:gd name="connsiteX19" fmla="*/ 42958 w 908263"/>
              <a:gd name="connsiteY19" fmla="*/ 147286 h 644376"/>
              <a:gd name="connsiteX20" fmla="*/ 36821 w 908263"/>
              <a:gd name="connsiteY20" fmla="*/ 165696 h 644376"/>
              <a:gd name="connsiteX21" fmla="*/ 24547 w 908263"/>
              <a:gd name="connsiteY21" fmla="*/ 190244 h 644376"/>
              <a:gd name="connsiteX22" fmla="*/ 12274 w 908263"/>
              <a:gd name="connsiteY22" fmla="*/ 245476 h 644376"/>
              <a:gd name="connsiteX23" fmla="*/ 0 w 908263"/>
              <a:gd name="connsiteY23" fmla="*/ 288435 h 644376"/>
              <a:gd name="connsiteX24" fmla="*/ 18411 w 908263"/>
              <a:gd name="connsiteY24" fmla="*/ 355941 h 644376"/>
              <a:gd name="connsiteX25" fmla="*/ 36821 w 908263"/>
              <a:gd name="connsiteY25" fmla="*/ 374352 h 644376"/>
              <a:gd name="connsiteX26" fmla="*/ 98190 w 908263"/>
              <a:gd name="connsiteY26" fmla="*/ 411173 h 644376"/>
              <a:gd name="connsiteX27" fmla="*/ 122738 w 908263"/>
              <a:gd name="connsiteY27" fmla="*/ 417310 h 644376"/>
              <a:gd name="connsiteX28" fmla="*/ 141149 w 908263"/>
              <a:gd name="connsiteY28" fmla="*/ 423447 h 644376"/>
              <a:gd name="connsiteX29" fmla="*/ 165696 w 908263"/>
              <a:gd name="connsiteY29" fmla="*/ 429584 h 644376"/>
              <a:gd name="connsiteX30" fmla="*/ 208655 w 908263"/>
              <a:gd name="connsiteY30" fmla="*/ 447994 h 644376"/>
              <a:gd name="connsiteX31" fmla="*/ 227066 w 908263"/>
              <a:gd name="connsiteY31" fmla="*/ 454131 h 644376"/>
              <a:gd name="connsiteX32" fmla="*/ 245476 w 908263"/>
              <a:gd name="connsiteY32" fmla="*/ 466405 h 644376"/>
              <a:gd name="connsiteX33" fmla="*/ 263887 w 908263"/>
              <a:gd name="connsiteY33" fmla="*/ 472542 h 644376"/>
              <a:gd name="connsiteX34" fmla="*/ 300709 w 908263"/>
              <a:gd name="connsiteY34" fmla="*/ 497090 h 644376"/>
              <a:gd name="connsiteX35" fmla="*/ 343667 w 908263"/>
              <a:gd name="connsiteY35" fmla="*/ 552322 h 644376"/>
              <a:gd name="connsiteX36" fmla="*/ 355941 w 908263"/>
              <a:gd name="connsiteY36" fmla="*/ 570733 h 644376"/>
              <a:gd name="connsiteX37" fmla="*/ 392762 w 908263"/>
              <a:gd name="connsiteY37" fmla="*/ 595280 h 644376"/>
              <a:gd name="connsiteX38" fmla="*/ 411173 w 908263"/>
              <a:gd name="connsiteY38" fmla="*/ 613691 h 644376"/>
              <a:gd name="connsiteX39" fmla="*/ 466405 w 908263"/>
              <a:gd name="connsiteY39" fmla="*/ 638239 h 644376"/>
              <a:gd name="connsiteX40" fmla="*/ 484816 w 908263"/>
              <a:gd name="connsiteY40" fmla="*/ 644376 h 644376"/>
              <a:gd name="connsiteX41" fmla="*/ 552322 w 908263"/>
              <a:gd name="connsiteY41" fmla="*/ 638239 h 644376"/>
              <a:gd name="connsiteX42" fmla="*/ 803935 w 908263"/>
              <a:gd name="connsiteY42" fmla="*/ 625965 h 644376"/>
              <a:gd name="connsiteX43" fmla="*/ 840757 w 908263"/>
              <a:gd name="connsiteY43" fmla="*/ 595280 h 644376"/>
              <a:gd name="connsiteX44" fmla="*/ 865305 w 908263"/>
              <a:gd name="connsiteY44" fmla="*/ 558459 h 644376"/>
              <a:gd name="connsiteX45" fmla="*/ 871441 w 908263"/>
              <a:gd name="connsiteY45" fmla="*/ 533911 h 644376"/>
              <a:gd name="connsiteX46" fmla="*/ 883715 w 908263"/>
              <a:gd name="connsiteY46" fmla="*/ 515501 h 644376"/>
              <a:gd name="connsiteX47" fmla="*/ 895989 w 908263"/>
              <a:gd name="connsiteY47" fmla="*/ 490953 h 644376"/>
              <a:gd name="connsiteX48" fmla="*/ 908263 w 908263"/>
              <a:gd name="connsiteY48" fmla="*/ 454131 h 644376"/>
              <a:gd name="connsiteX49" fmla="*/ 902126 w 908263"/>
              <a:gd name="connsiteY49" fmla="*/ 294572 h 644376"/>
              <a:gd name="connsiteX50" fmla="*/ 895989 w 908263"/>
              <a:gd name="connsiteY50" fmla="*/ 270024 h 644376"/>
              <a:gd name="connsiteX51" fmla="*/ 877578 w 908263"/>
              <a:gd name="connsiteY51" fmla="*/ 251613 h 644376"/>
              <a:gd name="connsiteX52" fmla="*/ 871441 w 908263"/>
              <a:gd name="connsiteY52" fmla="*/ 233203 h 644376"/>
              <a:gd name="connsiteX53" fmla="*/ 846894 w 908263"/>
              <a:gd name="connsiteY53" fmla="*/ 196381 h 644376"/>
              <a:gd name="connsiteX54" fmla="*/ 840757 w 908263"/>
              <a:gd name="connsiteY54" fmla="*/ 177970 h 644376"/>
              <a:gd name="connsiteX55" fmla="*/ 834620 w 908263"/>
              <a:gd name="connsiteY55" fmla="*/ 147286 h 64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908263" h="644376">
                <a:moveTo>
                  <a:pt x="834620" y="147286"/>
                </a:moveTo>
                <a:lnTo>
                  <a:pt x="834620" y="147286"/>
                </a:lnTo>
                <a:cubicBezTo>
                  <a:pt x="816209" y="137058"/>
                  <a:pt x="798511" y="125427"/>
                  <a:pt x="779388" y="116601"/>
                </a:cubicBezTo>
                <a:cubicBezTo>
                  <a:pt x="771730" y="113066"/>
                  <a:pt x="762593" y="113787"/>
                  <a:pt x="754840" y="110464"/>
                </a:cubicBezTo>
                <a:cubicBezTo>
                  <a:pt x="748061" y="107559"/>
                  <a:pt x="742904" y="101722"/>
                  <a:pt x="736429" y="98190"/>
                </a:cubicBezTo>
                <a:cubicBezTo>
                  <a:pt x="720366" y="89429"/>
                  <a:pt x="702558" y="83792"/>
                  <a:pt x="687334" y="73643"/>
                </a:cubicBezTo>
                <a:cubicBezTo>
                  <a:pt x="681197" y="69552"/>
                  <a:pt x="675663" y="64365"/>
                  <a:pt x="668923" y="61369"/>
                </a:cubicBezTo>
                <a:cubicBezTo>
                  <a:pt x="657100" y="56114"/>
                  <a:pt x="642867" y="56271"/>
                  <a:pt x="632102" y="49095"/>
                </a:cubicBezTo>
                <a:cubicBezTo>
                  <a:pt x="625965" y="45004"/>
                  <a:pt x="620470" y="39726"/>
                  <a:pt x="613691" y="36821"/>
                </a:cubicBezTo>
                <a:cubicBezTo>
                  <a:pt x="605938" y="33498"/>
                  <a:pt x="597253" y="33001"/>
                  <a:pt x="589143" y="30684"/>
                </a:cubicBezTo>
                <a:cubicBezTo>
                  <a:pt x="582923" y="28907"/>
                  <a:pt x="576953" y="26325"/>
                  <a:pt x="570733" y="24548"/>
                </a:cubicBezTo>
                <a:cubicBezTo>
                  <a:pt x="549440" y="18465"/>
                  <a:pt x="496349" y="7418"/>
                  <a:pt x="484816" y="6137"/>
                </a:cubicBezTo>
                <a:lnTo>
                  <a:pt x="429584" y="0"/>
                </a:lnTo>
                <a:cubicBezTo>
                  <a:pt x="351222" y="3014"/>
                  <a:pt x="296721" y="-391"/>
                  <a:pt x="227066" y="12274"/>
                </a:cubicBezTo>
                <a:cubicBezTo>
                  <a:pt x="220885" y="13398"/>
                  <a:pt x="191619" y="20792"/>
                  <a:pt x="184107" y="24548"/>
                </a:cubicBezTo>
                <a:cubicBezTo>
                  <a:pt x="177510" y="27846"/>
                  <a:pt x="172100" y="33162"/>
                  <a:pt x="165696" y="36821"/>
                </a:cubicBezTo>
                <a:cubicBezTo>
                  <a:pt x="157753" y="41360"/>
                  <a:pt x="148593" y="43778"/>
                  <a:pt x="141149" y="49095"/>
                </a:cubicBezTo>
                <a:cubicBezTo>
                  <a:pt x="134087" y="54140"/>
                  <a:pt x="129589" y="62178"/>
                  <a:pt x="122738" y="67506"/>
                </a:cubicBezTo>
                <a:cubicBezTo>
                  <a:pt x="111094" y="76562"/>
                  <a:pt x="85917" y="92054"/>
                  <a:pt x="85917" y="92054"/>
                </a:cubicBezTo>
                <a:cubicBezTo>
                  <a:pt x="56555" y="136096"/>
                  <a:pt x="71800" y="118444"/>
                  <a:pt x="42958" y="147286"/>
                </a:cubicBezTo>
                <a:cubicBezTo>
                  <a:pt x="40912" y="153423"/>
                  <a:pt x="39369" y="159750"/>
                  <a:pt x="36821" y="165696"/>
                </a:cubicBezTo>
                <a:cubicBezTo>
                  <a:pt x="33217" y="174105"/>
                  <a:pt x="27759" y="181678"/>
                  <a:pt x="24547" y="190244"/>
                </a:cubicBezTo>
                <a:cubicBezTo>
                  <a:pt x="20469" y="201120"/>
                  <a:pt x="14392" y="235943"/>
                  <a:pt x="12274" y="245476"/>
                </a:cubicBezTo>
                <a:cubicBezTo>
                  <a:pt x="7136" y="268595"/>
                  <a:pt x="6834" y="267932"/>
                  <a:pt x="0" y="288435"/>
                </a:cubicBezTo>
                <a:cubicBezTo>
                  <a:pt x="2397" y="300420"/>
                  <a:pt x="10625" y="348155"/>
                  <a:pt x="18411" y="355941"/>
                </a:cubicBezTo>
                <a:cubicBezTo>
                  <a:pt x="24548" y="362078"/>
                  <a:pt x="29970" y="369024"/>
                  <a:pt x="36821" y="374352"/>
                </a:cubicBezTo>
                <a:cubicBezTo>
                  <a:pt x="50105" y="384684"/>
                  <a:pt x="79767" y="404264"/>
                  <a:pt x="98190" y="411173"/>
                </a:cubicBezTo>
                <a:cubicBezTo>
                  <a:pt x="106087" y="414135"/>
                  <a:pt x="114628" y="414993"/>
                  <a:pt x="122738" y="417310"/>
                </a:cubicBezTo>
                <a:cubicBezTo>
                  <a:pt x="128958" y="419087"/>
                  <a:pt x="134929" y="421670"/>
                  <a:pt x="141149" y="423447"/>
                </a:cubicBezTo>
                <a:cubicBezTo>
                  <a:pt x="149259" y="425764"/>
                  <a:pt x="157586" y="427267"/>
                  <a:pt x="165696" y="429584"/>
                </a:cubicBezTo>
                <a:cubicBezTo>
                  <a:pt x="194480" y="437808"/>
                  <a:pt x="175925" y="433968"/>
                  <a:pt x="208655" y="447994"/>
                </a:cubicBezTo>
                <a:cubicBezTo>
                  <a:pt x="214601" y="450542"/>
                  <a:pt x="220929" y="452085"/>
                  <a:pt x="227066" y="454131"/>
                </a:cubicBezTo>
                <a:cubicBezTo>
                  <a:pt x="233203" y="458222"/>
                  <a:pt x="238879" y="463107"/>
                  <a:pt x="245476" y="466405"/>
                </a:cubicBezTo>
                <a:cubicBezTo>
                  <a:pt x="251262" y="469298"/>
                  <a:pt x="258232" y="469400"/>
                  <a:pt x="263887" y="472542"/>
                </a:cubicBezTo>
                <a:cubicBezTo>
                  <a:pt x="276782" y="479706"/>
                  <a:pt x="300709" y="497090"/>
                  <a:pt x="300709" y="497090"/>
                </a:cubicBezTo>
                <a:cubicBezTo>
                  <a:pt x="362748" y="590149"/>
                  <a:pt x="295599" y="494640"/>
                  <a:pt x="343667" y="552322"/>
                </a:cubicBezTo>
                <a:cubicBezTo>
                  <a:pt x="348389" y="557988"/>
                  <a:pt x="350390" y="565876"/>
                  <a:pt x="355941" y="570733"/>
                </a:cubicBezTo>
                <a:cubicBezTo>
                  <a:pt x="367042" y="580447"/>
                  <a:pt x="382331" y="584849"/>
                  <a:pt x="392762" y="595280"/>
                </a:cubicBezTo>
                <a:cubicBezTo>
                  <a:pt x="398899" y="601417"/>
                  <a:pt x="404506" y="608135"/>
                  <a:pt x="411173" y="613691"/>
                </a:cubicBezTo>
                <a:cubicBezTo>
                  <a:pt x="430623" y="629900"/>
                  <a:pt x="439646" y="629319"/>
                  <a:pt x="466405" y="638239"/>
                </a:cubicBezTo>
                <a:lnTo>
                  <a:pt x="484816" y="644376"/>
                </a:lnTo>
                <a:cubicBezTo>
                  <a:pt x="507318" y="642330"/>
                  <a:pt x="529747" y="639180"/>
                  <a:pt x="552322" y="638239"/>
                </a:cubicBezTo>
                <a:cubicBezTo>
                  <a:pt x="804367" y="627737"/>
                  <a:pt x="704089" y="650927"/>
                  <a:pt x="803935" y="625965"/>
                </a:cubicBezTo>
                <a:cubicBezTo>
                  <a:pt x="820301" y="615055"/>
                  <a:pt x="828035" y="611637"/>
                  <a:pt x="840757" y="595280"/>
                </a:cubicBezTo>
                <a:cubicBezTo>
                  <a:pt x="849813" y="583636"/>
                  <a:pt x="865305" y="558459"/>
                  <a:pt x="865305" y="558459"/>
                </a:cubicBezTo>
                <a:cubicBezTo>
                  <a:pt x="867350" y="550276"/>
                  <a:pt x="868119" y="541663"/>
                  <a:pt x="871441" y="533911"/>
                </a:cubicBezTo>
                <a:cubicBezTo>
                  <a:pt x="874346" y="527132"/>
                  <a:pt x="880056" y="521905"/>
                  <a:pt x="883715" y="515501"/>
                </a:cubicBezTo>
                <a:cubicBezTo>
                  <a:pt x="888254" y="507558"/>
                  <a:pt x="892591" y="499447"/>
                  <a:pt x="895989" y="490953"/>
                </a:cubicBezTo>
                <a:cubicBezTo>
                  <a:pt x="900794" y="478940"/>
                  <a:pt x="908263" y="454131"/>
                  <a:pt x="908263" y="454131"/>
                </a:cubicBezTo>
                <a:cubicBezTo>
                  <a:pt x="906217" y="400945"/>
                  <a:pt x="905667" y="347680"/>
                  <a:pt x="902126" y="294572"/>
                </a:cubicBezTo>
                <a:cubicBezTo>
                  <a:pt x="901565" y="286156"/>
                  <a:pt x="900174" y="277347"/>
                  <a:pt x="895989" y="270024"/>
                </a:cubicBezTo>
                <a:cubicBezTo>
                  <a:pt x="891683" y="262488"/>
                  <a:pt x="883715" y="257750"/>
                  <a:pt x="877578" y="251613"/>
                </a:cubicBezTo>
                <a:cubicBezTo>
                  <a:pt x="875532" y="245476"/>
                  <a:pt x="874582" y="238858"/>
                  <a:pt x="871441" y="233203"/>
                </a:cubicBezTo>
                <a:cubicBezTo>
                  <a:pt x="864277" y="220308"/>
                  <a:pt x="851559" y="210375"/>
                  <a:pt x="846894" y="196381"/>
                </a:cubicBezTo>
                <a:cubicBezTo>
                  <a:pt x="844848" y="190244"/>
                  <a:pt x="842326" y="184246"/>
                  <a:pt x="840757" y="177970"/>
                </a:cubicBezTo>
                <a:cubicBezTo>
                  <a:pt x="838227" y="167851"/>
                  <a:pt x="835643" y="152400"/>
                  <a:pt x="834620" y="147286"/>
                </a:cubicBezTo>
                <a:close/>
              </a:path>
            </a:pathLst>
          </a:cu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4DF4B5F5-ED42-3090-7FCF-69E2F1FE44A0}"/>
              </a:ext>
            </a:extLst>
          </p:cNvPr>
          <p:cNvSpPr/>
          <p:nvPr/>
        </p:nvSpPr>
        <p:spPr>
          <a:xfrm>
            <a:off x="6634003" y="1933128"/>
            <a:ext cx="3542907" cy="3540998"/>
          </a:xfrm>
          <a:custGeom>
            <a:avLst/>
            <a:gdLst>
              <a:gd name="connsiteX0" fmla="*/ 2847527 w 3542907"/>
              <a:gd name="connsiteY0" fmla="*/ 1847210 h 3540998"/>
              <a:gd name="connsiteX1" fmla="*/ 2847527 w 3542907"/>
              <a:gd name="connsiteY1" fmla="*/ 1847210 h 3540998"/>
              <a:gd name="connsiteX2" fmla="*/ 2902759 w 3542907"/>
              <a:gd name="connsiteY2" fmla="*/ 1853347 h 3540998"/>
              <a:gd name="connsiteX3" fmla="*/ 2933444 w 3542907"/>
              <a:gd name="connsiteY3" fmla="*/ 1847210 h 3540998"/>
              <a:gd name="connsiteX4" fmla="*/ 3007087 w 3542907"/>
              <a:gd name="connsiteY4" fmla="*/ 1841073 h 3540998"/>
              <a:gd name="connsiteX5" fmla="*/ 3142099 w 3542907"/>
              <a:gd name="connsiteY5" fmla="*/ 1828800 h 3540998"/>
              <a:gd name="connsiteX6" fmla="*/ 3381439 w 3542907"/>
              <a:gd name="connsiteY6" fmla="*/ 1834936 h 3540998"/>
              <a:gd name="connsiteX7" fmla="*/ 3418260 w 3542907"/>
              <a:gd name="connsiteY7" fmla="*/ 1877895 h 3540998"/>
              <a:gd name="connsiteX8" fmla="*/ 3455082 w 3542907"/>
              <a:gd name="connsiteY8" fmla="*/ 1926990 h 3540998"/>
              <a:gd name="connsiteX9" fmla="*/ 3473492 w 3542907"/>
              <a:gd name="connsiteY9" fmla="*/ 1951538 h 3540998"/>
              <a:gd name="connsiteX10" fmla="*/ 3491903 w 3542907"/>
              <a:gd name="connsiteY10" fmla="*/ 1969949 h 3540998"/>
              <a:gd name="connsiteX11" fmla="*/ 3522588 w 3542907"/>
              <a:gd name="connsiteY11" fmla="*/ 2012907 h 3540998"/>
              <a:gd name="connsiteX12" fmla="*/ 3534861 w 3542907"/>
              <a:gd name="connsiteY12" fmla="*/ 2037455 h 3540998"/>
              <a:gd name="connsiteX13" fmla="*/ 3534861 w 3542907"/>
              <a:gd name="connsiteY13" fmla="*/ 2172467 h 3540998"/>
              <a:gd name="connsiteX14" fmla="*/ 3522588 w 3542907"/>
              <a:gd name="connsiteY14" fmla="*/ 2203151 h 3540998"/>
              <a:gd name="connsiteX15" fmla="*/ 3516451 w 3542907"/>
              <a:gd name="connsiteY15" fmla="*/ 2227699 h 3540998"/>
              <a:gd name="connsiteX16" fmla="*/ 3498040 w 3542907"/>
              <a:gd name="connsiteY16" fmla="*/ 2258383 h 3540998"/>
              <a:gd name="connsiteX17" fmla="*/ 3461218 w 3542907"/>
              <a:gd name="connsiteY17" fmla="*/ 2332026 h 3540998"/>
              <a:gd name="connsiteX18" fmla="*/ 3442808 w 3542907"/>
              <a:gd name="connsiteY18" fmla="*/ 2374985 h 3540998"/>
              <a:gd name="connsiteX19" fmla="*/ 3418260 w 3542907"/>
              <a:gd name="connsiteY19" fmla="*/ 2417943 h 3540998"/>
              <a:gd name="connsiteX20" fmla="*/ 3363028 w 3542907"/>
              <a:gd name="connsiteY20" fmla="*/ 2522271 h 3540998"/>
              <a:gd name="connsiteX21" fmla="*/ 3301659 w 3542907"/>
              <a:gd name="connsiteY21" fmla="*/ 2638872 h 3540998"/>
              <a:gd name="connsiteX22" fmla="*/ 3283248 w 3542907"/>
              <a:gd name="connsiteY22" fmla="*/ 2681830 h 3540998"/>
              <a:gd name="connsiteX23" fmla="*/ 3264837 w 3542907"/>
              <a:gd name="connsiteY23" fmla="*/ 2712515 h 3540998"/>
              <a:gd name="connsiteX24" fmla="*/ 3240290 w 3542907"/>
              <a:gd name="connsiteY24" fmla="*/ 2773884 h 3540998"/>
              <a:gd name="connsiteX25" fmla="*/ 3191194 w 3542907"/>
              <a:gd name="connsiteY25" fmla="*/ 2835253 h 3540998"/>
              <a:gd name="connsiteX26" fmla="*/ 3166647 w 3542907"/>
              <a:gd name="connsiteY26" fmla="*/ 2853664 h 3540998"/>
              <a:gd name="connsiteX27" fmla="*/ 3099141 w 3542907"/>
              <a:gd name="connsiteY27" fmla="*/ 2896622 h 3540998"/>
              <a:gd name="connsiteX28" fmla="*/ 3019361 w 3542907"/>
              <a:gd name="connsiteY28" fmla="*/ 2939581 h 3540998"/>
              <a:gd name="connsiteX29" fmla="*/ 2915033 w 3542907"/>
              <a:gd name="connsiteY29" fmla="*/ 3013224 h 3540998"/>
              <a:gd name="connsiteX30" fmla="*/ 2896623 w 3542907"/>
              <a:gd name="connsiteY30" fmla="*/ 3025498 h 3540998"/>
              <a:gd name="connsiteX31" fmla="*/ 2853664 w 3542907"/>
              <a:gd name="connsiteY31" fmla="*/ 3031634 h 3540998"/>
              <a:gd name="connsiteX32" fmla="*/ 2755474 w 3542907"/>
              <a:gd name="connsiteY32" fmla="*/ 3050045 h 3540998"/>
              <a:gd name="connsiteX33" fmla="*/ 2681831 w 3542907"/>
              <a:gd name="connsiteY33" fmla="*/ 3062319 h 3540998"/>
              <a:gd name="connsiteX34" fmla="*/ 2473176 w 3542907"/>
              <a:gd name="connsiteY34" fmla="*/ 3129825 h 3540998"/>
              <a:gd name="connsiteX35" fmla="*/ 2399533 w 3542907"/>
              <a:gd name="connsiteY35" fmla="*/ 3154373 h 3540998"/>
              <a:gd name="connsiteX36" fmla="*/ 2338163 w 3542907"/>
              <a:gd name="connsiteY36" fmla="*/ 3185057 h 3540998"/>
              <a:gd name="connsiteX37" fmla="*/ 2172467 w 3542907"/>
              <a:gd name="connsiteY37" fmla="*/ 3246426 h 3540998"/>
              <a:gd name="connsiteX38" fmla="*/ 2098824 w 3542907"/>
              <a:gd name="connsiteY38" fmla="*/ 3277111 h 3540998"/>
              <a:gd name="connsiteX39" fmla="*/ 1884032 w 3542907"/>
              <a:gd name="connsiteY39" fmla="*/ 3338480 h 3540998"/>
              <a:gd name="connsiteX40" fmla="*/ 1822663 w 3542907"/>
              <a:gd name="connsiteY40" fmla="*/ 3350754 h 3540998"/>
              <a:gd name="connsiteX41" fmla="*/ 1767431 w 3542907"/>
              <a:gd name="connsiteY41" fmla="*/ 3363028 h 3540998"/>
              <a:gd name="connsiteX42" fmla="*/ 1724472 w 3542907"/>
              <a:gd name="connsiteY42" fmla="*/ 3375302 h 3540998"/>
              <a:gd name="connsiteX43" fmla="*/ 1681514 w 3542907"/>
              <a:gd name="connsiteY43" fmla="*/ 3381438 h 3540998"/>
              <a:gd name="connsiteX44" fmla="*/ 1644692 w 3542907"/>
              <a:gd name="connsiteY44" fmla="*/ 3393712 h 3540998"/>
              <a:gd name="connsiteX45" fmla="*/ 1607871 w 3542907"/>
              <a:gd name="connsiteY45" fmla="*/ 3399849 h 3540998"/>
              <a:gd name="connsiteX46" fmla="*/ 1577186 w 3542907"/>
              <a:gd name="connsiteY46" fmla="*/ 3405986 h 3540998"/>
              <a:gd name="connsiteX47" fmla="*/ 1436037 w 3542907"/>
              <a:gd name="connsiteY47" fmla="*/ 3424397 h 3540998"/>
              <a:gd name="connsiteX48" fmla="*/ 1386942 w 3542907"/>
              <a:gd name="connsiteY48" fmla="*/ 3436671 h 3540998"/>
              <a:gd name="connsiteX49" fmla="*/ 1325573 w 3542907"/>
              <a:gd name="connsiteY49" fmla="*/ 3442808 h 3540998"/>
              <a:gd name="connsiteX50" fmla="*/ 1270341 w 3542907"/>
              <a:gd name="connsiteY50" fmla="*/ 3448944 h 3540998"/>
              <a:gd name="connsiteX51" fmla="*/ 1221245 w 3542907"/>
              <a:gd name="connsiteY51" fmla="*/ 3455081 h 3540998"/>
              <a:gd name="connsiteX52" fmla="*/ 1116918 w 3542907"/>
              <a:gd name="connsiteY52" fmla="*/ 3467355 h 3540998"/>
              <a:gd name="connsiteX53" fmla="*/ 1073959 w 3542907"/>
              <a:gd name="connsiteY53" fmla="*/ 3479629 h 3540998"/>
              <a:gd name="connsiteX54" fmla="*/ 1024864 w 3542907"/>
              <a:gd name="connsiteY54" fmla="*/ 3485766 h 3540998"/>
              <a:gd name="connsiteX55" fmla="*/ 957358 w 3542907"/>
              <a:gd name="connsiteY55" fmla="*/ 3498040 h 3540998"/>
              <a:gd name="connsiteX56" fmla="*/ 926674 w 3542907"/>
              <a:gd name="connsiteY56" fmla="*/ 3510314 h 3540998"/>
              <a:gd name="connsiteX57" fmla="*/ 846894 w 3542907"/>
              <a:gd name="connsiteY57" fmla="*/ 3522587 h 3540998"/>
              <a:gd name="connsiteX58" fmla="*/ 828483 w 3542907"/>
              <a:gd name="connsiteY58" fmla="*/ 3528724 h 3540998"/>
              <a:gd name="connsiteX59" fmla="*/ 791661 w 3542907"/>
              <a:gd name="connsiteY59" fmla="*/ 3534861 h 3540998"/>
              <a:gd name="connsiteX60" fmla="*/ 760977 w 3542907"/>
              <a:gd name="connsiteY60" fmla="*/ 3540998 h 3540998"/>
              <a:gd name="connsiteX61" fmla="*/ 558459 w 3542907"/>
              <a:gd name="connsiteY61" fmla="*/ 3528724 h 3540998"/>
              <a:gd name="connsiteX62" fmla="*/ 472542 w 3542907"/>
              <a:gd name="connsiteY62" fmla="*/ 3516451 h 3540998"/>
              <a:gd name="connsiteX63" fmla="*/ 429584 w 3542907"/>
              <a:gd name="connsiteY63" fmla="*/ 3504177 h 3540998"/>
              <a:gd name="connsiteX64" fmla="*/ 405036 w 3542907"/>
              <a:gd name="connsiteY64" fmla="*/ 3498040 h 3540998"/>
              <a:gd name="connsiteX65" fmla="*/ 380488 w 3542907"/>
              <a:gd name="connsiteY65" fmla="*/ 3485766 h 3540998"/>
              <a:gd name="connsiteX66" fmla="*/ 362078 w 3542907"/>
              <a:gd name="connsiteY66" fmla="*/ 3479629 h 3540998"/>
              <a:gd name="connsiteX67" fmla="*/ 343667 w 3542907"/>
              <a:gd name="connsiteY67" fmla="*/ 3467355 h 3540998"/>
              <a:gd name="connsiteX68" fmla="*/ 263887 w 3542907"/>
              <a:gd name="connsiteY68" fmla="*/ 3430534 h 3540998"/>
              <a:gd name="connsiteX69" fmla="*/ 245476 w 3542907"/>
              <a:gd name="connsiteY69" fmla="*/ 3412123 h 3540998"/>
              <a:gd name="connsiteX70" fmla="*/ 220929 w 3542907"/>
              <a:gd name="connsiteY70" fmla="*/ 3399849 h 3540998"/>
              <a:gd name="connsiteX71" fmla="*/ 184107 w 3542907"/>
              <a:gd name="connsiteY71" fmla="*/ 3369165 h 3540998"/>
              <a:gd name="connsiteX72" fmla="*/ 159559 w 3542907"/>
              <a:gd name="connsiteY72" fmla="*/ 3320069 h 3540998"/>
              <a:gd name="connsiteX73" fmla="*/ 147286 w 3542907"/>
              <a:gd name="connsiteY73" fmla="*/ 3295522 h 3540998"/>
              <a:gd name="connsiteX74" fmla="*/ 141149 w 3542907"/>
              <a:gd name="connsiteY74" fmla="*/ 3270974 h 3540998"/>
              <a:gd name="connsiteX75" fmla="*/ 128875 w 3542907"/>
              <a:gd name="connsiteY75" fmla="*/ 3234153 h 3540998"/>
              <a:gd name="connsiteX76" fmla="*/ 116601 w 3542907"/>
              <a:gd name="connsiteY76" fmla="*/ 3166646 h 3540998"/>
              <a:gd name="connsiteX77" fmla="*/ 104327 w 3542907"/>
              <a:gd name="connsiteY77" fmla="*/ 3129825 h 3540998"/>
              <a:gd name="connsiteX78" fmla="*/ 92053 w 3542907"/>
              <a:gd name="connsiteY78" fmla="*/ 3000950 h 3540998"/>
              <a:gd name="connsiteX79" fmla="*/ 85916 w 3542907"/>
              <a:gd name="connsiteY79" fmla="*/ 2933444 h 3540998"/>
              <a:gd name="connsiteX80" fmla="*/ 79780 w 3542907"/>
              <a:gd name="connsiteY80" fmla="*/ 2816842 h 3540998"/>
              <a:gd name="connsiteX81" fmla="*/ 67506 w 3542907"/>
              <a:gd name="connsiteY81" fmla="*/ 2737063 h 3540998"/>
              <a:gd name="connsiteX82" fmla="*/ 61369 w 3542907"/>
              <a:gd name="connsiteY82" fmla="*/ 2718652 h 3540998"/>
              <a:gd name="connsiteX83" fmla="*/ 55232 w 3542907"/>
              <a:gd name="connsiteY83" fmla="*/ 2694104 h 3540998"/>
              <a:gd name="connsiteX84" fmla="*/ 42958 w 3542907"/>
              <a:gd name="connsiteY84" fmla="*/ 2663420 h 3540998"/>
              <a:gd name="connsiteX85" fmla="*/ 30684 w 3542907"/>
              <a:gd name="connsiteY85" fmla="*/ 2583640 h 3540998"/>
              <a:gd name="connsiteX86" fmla="*/ 24547 w 3542907"/>
              <a:gd name="connsiteY86" fmla="*/ 2546818 h 3540998"/>
              <a:gd name="connsiteX87" fmla="*/ 18410 w 3542907"/>
              <a:gd name="connsiteY87" fmla="*/ 2503860 h 3540998"/>
              <a:gd name="connsiteX88" fmla="*/ 6137 w 3542907"/>
              <a:gd name="connsiteY88" fmla="*/ 2454765 h 3540998"/>
              <a:gd name="connsiteX89" fmla="*/ 0 w 3542907"/>
              <a:gd name="connsiteY89" fmla="*/ 2417943 h 3540998"/>
              <a:gd name="connsiteX90" fmla="*/ 6137 w 3542907"/>
              <a:gd name="connsiteY90" fmla="*/ 2104961 h 3540998"/>
              <a:gd name="connsiteX91" fmla="*/ 18410 w 3542907"/>
              <a:gd name="connsiteY91" fmla="*/ 1926990 h 3540998"/>
              <a:gd name="connsiteX92" fmla="*/ 36821 w 3542907"/>
              <a:gd name="connsiteY92" fmla="*/ 1699924 h 3540998"/>
              <a:gd name="connsiteX93" fmla="*/ 42958 w 3542907"/>
              <a:gd name="connsiteY93" fmla="*/ 1632418 h 3540998"/>
              <a:gd name="connsiteX94" fmla="*/ 73643 w 3542907"/>
              <a:gd name="connsiteY94" fmla="*/ 1521954 h 3540998"/>
              <a:gd name="connsiteX95" fmla="*/ 116601 w 3542907"/>
              <a:gd name="connsiteY95" fmla="*/ 1405353 h 3540998"/>
              <a:gd name="connsiteX96" fmla="*/ 147286 w 3542907"/>
              <a:gd name="connsiteY96" fmla="*/ 1307162 h 3540998"/>
              <a:gd name="connsiteX97" fmla="*/ 159559 w 3542907"/>
              <a:gd name="connsiteY97" fmla="*/ 1239656 h 3540998"/>
              <a:gd name="connsiteX98" fmla="*/ 171833 w 3542907"/>
              <a:gd name="connsiteY98" fmla="*/ 1202834 h 3540998"/>
              <a:gd name="connsiteX99" fmla="*/ 177970 w 3542907"/>
              <a:gd name="connsiteY99" fmla="*/ 1172150 h 3540998"/>
              <a:gd name="connsiteX100" fmla="*/ 190244 w 3542907"/>
              <a:gd name="connsiteY100" fmla="*/ 1098507 h 3540998"/>
              <a:gd name="connsiteX101" fmla="*/ 202518 w 3542907"/>
              <a:gd name="connsiteY101" fmla="*/ 1055549 h 3540998"/>
              <a:gd name="connsiteX102" fmla="*/ 214792 w 3542907"/>
              <a:gd name="connsiteY102" fmla="*/ 994179 h 3540998"/>
              <a:gd name="connsiteX103" fmla="*/ 220929 w 3542907"/>
              <a:gd name="connsiteY103" fmla="*/ 963495 h 3540998"/>
              <a:gd name="connsiteX104" fmla="*/ 233202 w 3542907"/>
              <a:gd name="connsiteY104" fmla="*/ 926673 h 3540998"/>
              <a:gd name="connsiteX105" fmla="*/ 251613 w 3542907"/>
              <a:gd name="connsiteY105" fmla="*/ 846893 h 3540998"/>
              <a:gd name="connsiteX106" fmla="*/ 263887 w 3542907"/>
              <a:gd name="connsiteY106" fmla="*/ 797798 h 3540998"/>
              <a:gd name="connsiteX107" fmla="*/ 270024 w 3542907"/>
              <a:gd name="connsiteY107" fmla="*/ 779387 h 3540998"/>
              <a:gd name="connsiteX108" fmla="*/ 282298 w 3542907"/>
              <a:gd name="connsiteY108" fmla="*/ 730292 h 3540998"/>
              <a:gd name="connsiteX109" fmla="*/ 288435 w 3542907"/>
              <a:gd name="connsiteY109" fmla="*/ 705744 h 3540998"/>
              <a:gd name="connsiteX110" fmla="*/ 300708 w 3542907"/>
              <a:gd name="connsiteY110" fmla="*/ 681197 h 3540998"/>
              <a:gd name="connsiteX111" fmla="*/ 312982 w 3542907"/>
              <a:gd name="connsiteY111" fmla="*/ 638238 h 3540998"/>
              <a:gd name="connsiteX112" fmla="*/ 337530 w 3542907"/>
              <a:gd name="connsiteY112" fmla="*/ 595280 h 3540998"/>
              <a:gd name="connsiteX113" fmla="*/ 362078 w 3542907"/>
              <a:gd name="connsiteY113" fmla="*/ 546185 h 3540998"/>
              <a:gd name="connsiteX114" fmla="*/ 386625 w 3542907"/>
              <a:gd name="connsiteY114" fmla="*/ 503226 h 3540998"/>
              <a:gd name="connsiteX115" fmla="*/ 405036 w 3542907"/>
              <a:gd name="connsiteY115" fmla="*/ 466405 h 3540998"/>
              <a:gd name="connsiteX116" fmla="*/ 454131 w 3542907"/>
              <a:gd name="connsiteY116" fmla="*/ 392762 h 3540998"/>
              <a:gd name="connsiteX117" fmla="*/ 503227 w 3542907"/>
              <a:gd name="connsiteY117" fmla="*/ 331393 h 3540998"/>
              <a:gd name="connsiteX118" fmla="*/ 521637 w 3542907"/>
              <a:gd name="connsiteY118" fmla="*/ 300708 h 3540998"/>
              <a:gd name="connsiteX119" fmla="*/ 607554 w 3542907"/>
              <a:gd name="connsiteY119" fmla="*/ 202518 h 3540998"/>
              <a:gd name="connsiteX120" fmla="*/ 625965 w 3542907"/>
              <a:gd name="connsiteY120" fmla="*/ 184107 h 3540998"/>
              <a:gd name="connsiteX121" fmla="*/ 644376 w 3542907"/>
              <a:gd name="connsiteY121" fmla="*/ 165696 h 3540998"/>
              <a:gd name="connsiteX122" fmla="*/ 693471 w 3542907"/>
              <a:gd name="connsiteY122" fmla="*/ 128875 h 3540998"/>
              <a:gd name="connsiteX123" fmla="*/ 742566 w 3542907"/>
              <a:gd name="connsiteY123" fmla="*/ 92053 h 3540998"/>
              <a:gd name="connsiteX124" fmla="*/ 767114 w 3542907"/>
              <a:gd name="connsiteY124" fmla="*/ 73642 h 3540998"/>
              <a:gd name="connsiteX125" fmla="*/ 791661 w 3542907"/>
              <a:gd name="connsiteY125" fmla="*/ 61369 h 3540998"/>
              <a:gd name="connsiteX126" fmla="*/ 853031 w 3542907"/>
              <a:gd name="connsiteY126" fmla="*/ 30684 h 3540998"/>
              <a:gd name="connsiteX127" fmla="*/ 877578 w 3542907"/>
              <a:gd name="connsiteY127" fmla="*/ 18410 h 3540998"/>
              <a:gd name="connsiteX128" fmla="*/ 914400 w 3542907"/>
              <a:gd name="connsiteY128" fmla="*/ 12273 h 3540998"/>
              <a:gd name="connsiteX129" fmla="*/ 975769 w 3542907"/>
              <a:gd name="connsiteY129" fmla="*/ 0 h 3540998"/>
              <a:gd name="connsiteX130" fmla="*/ 1147602 w 3542907"/>
              <a:gd name="connsiteY130" fmla="*/ 24547 h 3540998"/>
              <a:gd name="connsiteX131" fmla="*/ 1184424 w 3542907"/>
              <a:gd name="connsiteY131" fmla="*/ 55232 h 3540998"/>
              <a:gd name="connsiteX132" fmla="*/ 1221245 w 3542907"/>
              <a:gd name="connsiteY132" fmla="*/ 79779 h 3540998"/>
              <a:gd name="connsiteX133" fmla="*/ 1337847 w 3542907"/>
              <a:gd name="connsiteY133" fmla="*/ 184107 h 3540998"/>
              <a:gd name="connsiteX134" fmla="*/ 1399216 w 3542907"/>
              <a:gd name="connsiteY134" fmla="*/ 257750 h 3540998"/>
              <a:gd name="connsiteX135" fmla="*/ 1423763 w 3542907"/>
              <a:gd name="connsiteY135" fmla="*/ 288434 h 3540998"/>
              <a:gd name="connsiteX136" fmla="*/ 1448311 w 3542907"/>
              <a:gd name="connsiteY136" fmla="*/ 331393 h 3540998"/>
              <a:gd name="connsiteX137" fmla="*/ 1472859 w 3542907"/>
              <a:gd name="connsiteY137" fmla="*/ 374351 h 3540998"/>
              <a:gd name="connsiteX138" fmla="*/ 1497406 w 3542907"/>
              <a:gd name="connsiteY138" fmla="*/ 405036 h 3540998"/>
              <a:gd name="connsiteX139" fmla="*/ 1515817 w 3542907"/>
              <a:gd name="connsiteY139" fmla="*/ 441857 h 3540998"/>
              <a:gd name="connsiteX140" fmla="*/ 1521954 w 3542907"/>
              <a:gd name="connsiteY140" fmla="*/ 460268 h 3540998"/>
              <a:gd name="connsiteX141" fmla="*/ 1534228 w 3542907"/>
              <a:gd name="connsiteY141" fmla="*/ 478679 h 3540998"/>
              <a:gd name="connsiteX142" fmla="*/ 1564912 w 3542907"/>
              <a:gd name="connsiteY142" fmla="*/ 540048 h 3540998"/>
              <a:gd name="connsiteX143" fmla="*/ 1577186 w 3542907"/>
              <a:gd name="connsiteY143" fmla="*/ 570732 h 3540998"/>
              <a:gd name="connsiteX144" fmla="*/ 1595597 w 3542907"/>
              <a:gd name="connsiteY144" fmla="*/ 613691 h 3540998"/>
              <a:gd name="connsiteX145" fmla="*/ 1614008 w 3542907"/>
              <a:gd name="connsiteY145" fmla="*/ 638238 h 3540998"/>
              <a:gd name="connsiteX146" fmla="*/ 1650829 w 3542907"/>
              <a:gd name="connsiteY146" fmla="*/ 718018 h 3540998"/>
              <a:gd name="connsiteX147" fmla="*/ 1669240 w 3542907"/>
              <a:gd name="connsiteY147" fmla="*/ 748703 h 3540998"/>
              <a:gd name="connsiteX148" fmla="*/ 1687651 w 3542907"/>
              <a:gd name="connsiteY148" fmla="*/ 785524 h 3540998"/>
              <a:gd name="connsiteX149" fmla="*/ 1724472 w 3542907"/>
              <a:gd name="connsiteY149" fmla="*/ 846893 h 3540998"/>
              <a:gd name="connsiteX150" fmla="*/ 1749020 w 3542907"/>
              <a:gd name="connsiteY150" fmla="*/ 883715 h 3540998"/>
              <a:gd name="connsiteX151" fmla="*/ 1834937 w 3542907"/>
              <a:gd name="connsiteY151" fmla="*/ 1024864 h 3540998"/>
              <a:gd name="connsiteX152" fmla="*/ 1884032 w 3542907"/>
              <a:gd name="connsiteY152" fmla="*/ 1098507 h 3540998"/>
              <a:gd name="connsiteX153" fmla="*/ 1939264 w 3542907"/>
              <a:gd name="connsiteY153" fmla="*/ 1153739 h 3540998"/>
              <a:gd name="connsiteX154" fmla="*/ 1982223 w 3542907"/>
              <a:gd name="connsiteY154" fmla="*/ 1190561 h 3540998"/>
              <a:gd name="connsiteX155" fmla="*/ 2000633 w 3542907"/>
              <a:gd name="connsiteY155" fmla="*/ 1208971 h 3540998"/>
              <a:gd name="connsiteX156" fmla="*/ 2019044 w 3542907"/>
              <a:gd name="connsiteY156" fmla="*/ 1221245 h 3540998"/>
              <a:gd name="connsiteX157" fmla="*/ 2043592 w 3542907"/>
              <a:gd name="connsiteY157" fmla="*/ 1239656 h 3540998"/>
              <a:gd name="connsiteX158" fmla="*/ 2086550 w 3542907"/>
              <a:gd name="connsiteY158" fmla="*/ 1270340 h 3540998"/>
              <a:gd name="connsiteX159" fmla="*/ 2104961 w 3542907"/>
              <a:gd name="connsiteY159" fmla="*/ 1288751 h 3540998"/>
              <a:gd name="connsiteX160" fmla="*/ 2166330 w 3542907"/>
              <a:gd name="connsiteY160" fmla="*/ 1331710 h 3540998"/>
              <a:gd name="connsiteX161" fmla="*/ 2190878 w 3542907"/>
              <a:gd name="connsiteY161" fmla="*/ 1356257 h 3540998"/>
              <a:gd name="connsiteX162" fmla="*/ 2233836 w 3542907"/>
              <a:gd name="connsiteY162" fmla="*/ 1399216 h 3540998"/>
              <a:gd name="connsiteX163" fmla="*/ 2258384 w 3542907"/>
              <a:gd name="connsiteY163" fmla="*/ 1436037 h 3540998"/>
              <a:gd name="connsiteX164" fmla="*/ 2270657 w 3542907"/>
              <a:gd name="connsiteY164" fmla="*/ 1491269 h 3540998"/>
              <a:gd name="connsiteX165" fmla="*/ 2276794 w 3542907"/>
              <a:gd name="connsiteY165" fmla="*/ 1521954 h 3540998"/>
              <a:gd name="connsiteX166" fmla="*/ 2282931 w 3542907"/>
              <a:gd name="connsiteY166" fmla="*/ 1546502 h 3540998"/>
              <a:gd name="connsiteX167" fmla="*/ 2338163 w 3542907"/>
              <a:gd name="connsiteY167" fmla="*/ 1571049 h 3540998"/>
              <a:gd name="connsiteX168" fmla="*/ 2362711 w 3542907"/>
              <a:gd name="connsiteY168" fmla="*/ 1589460 h 3540998"/>
              <a:gd name="connsiteX169" fmla="*/ 2381122 w 3542907"/>
              <a:gd name="connsiteY169" fmla="*/ 1601734 h 3540998"/>
              <a:gd name="connsiteX170" fmla="*/ 2399533 w 3542907"/>
              <a:gd name="connsiteY170" fmla="*/ 1620144 h 3540998"/>
              <a:gd name="connsiteX171" fmla="*/ 2436354 w 3542907"/>
              <a:gd name="connsiteY171" fmla="*/ 1644692 h 3540998"/>
              <a:gd name="connsiteX172" fmla="*/ 2454765 w 3542907"/>
              <a:gd name="connsiteY172" fmla="*/ 1656966 h 3540998"/>
              <a:gd name="connsiteX173" fmla="*/ 2473176 w 3542907"/>
              <a:gd name="connsiteY173" fmla="*/ 1663103 h 3540998"/>
              <a:gd name="connsiteX174" fmla="*/ 2491586 w 3542907"/>
              <a:gd name="connsiteY174" fmla="*/ 1675377 h 3540998"/>
              <a:gd name="connsiteX175" fmla="*/ 2528408 w 3542907"/>
              <a:gd name="connsiteY175" fmla="*/ 1687651 h 3540998"/>
              <a:gd name="connsiteX176" fmla="*/ 2565229 w 3542907"/>
              <a:gd name="connsiteY176" fmla="*/ 1699924 h 3540998"/>
              <a:gd name="connsiteX177" fmla="*/ 2614325 w 3542907"/>
              <a:gd name="connsiteY177" fmla="*/ 1724472 h 3540998"/>
              <a:gd name="connsiteX178" fmla="*/ 2669557 w 3542907"/>
              <a:gd name="connsiteY178" fmla="*/ 1761293 h 3540998"/>
              <a:gd name="connsiteX179" fmla="*/ 2687967 w 3542907"/>
              <a:gd name="connsiteY179" fmla="*/ 1773567 h 3540998"/>
              <a:gd name="connsiteX180" fmla="*/ 2706378 w 3542907"/>
              <a:gd name="connsiteY180" fmla="*/ 1785841 h 3540998"/>
              <a:gd name="connsiteX181" fmla="*/ 2761610 w 3542907"/>
              <a:gd name="connsiteY181" fmla="*/ 1834936 h 3540998"/>
              <a:gd name="connsiteX182" fmla="*/ 2780021 w 3542907"/>
              <a:gd name="connsiteY182" fmla="*/ 1841073 h 3540998"/>
              <a:gd name="connsiteX183" fmla="*/ 2847527 w 3542907"/>
              <a:gd name="connsiteY183" fmla="*/ 1847210 h 3540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3542907" h="3540998">
                <a:moveTo>
                  <a:pt x="2847527" y="1847210"/>
                </a:moveTo>
                <a:lnTo>
                  <a:pt x="2847527" y="1847210"/>
                </a:lnTo>
                <a:cubicBezTo>
                  <a:pt x="2865938" y="1849256"/>
                  <a:pt x="2884235" y="1853347"/>
                  <a:pt x="2902759" y="1853347"/>
                </a:cubicBezTo>
                <a:cubicBezTo>
                  <a:pt x="2913190" y="1853347"/>
                  <a:pt x="2923085" y="1848429"/>
                  <a:pt x="2933444" y="1847210"/>
                </a:cubicBezTo>
                <a:cubicBezTo>
                  <a:pt x="2957908" y="1844332"/>
                  <a:pt x="2982555" y="1843303"/>
                  <a:pt x="3007087" y="1841073"/>
                </a:cubicBezTo>
                <a:cubicBezTo>
                  <a:pt x="3195838" y="1823914"/>
                  <a:pt x="2924710" y="1846913"/>
                  <a:pt x="3142099" y="1828800"/>
                </a:cubicBezTo>
                <a:lnTo>
                  <a:pt x="3381439" y="1834936"/>
                </a:lnTo>
                <a:cubicBezTo>
                  <a:pt x="3393217" y="1836306"/>
                  <a:pt x="3411030" y="1867954"/>
                  <a:pt x="3418260" y="1877895"/>
                </a:cubicBezTo>
                <a:cubicBezTo>
                  <a:pt x="3430292" y="1894439"/>
                  <a:pt x="3442808" y="1910625"/>
                  <a:pt x="3455082" y="1926990"/>
                </a:cubicBezTo>
                <a:cubicBezTo>
                  <a:pt x="3461219" y="1935173"/>
                  <a:pt x="3466260" y="1944306"/>
                  <a:pt x="3473492" y="1951538"/>
                </a:cubicBezTo>
                <a:cubicBezTo>
                  <a:pt x="3479629" y="1957675"/>
                  <a:pt x="3486255" y="1963359"/>
                  <a:pt x="3491903" y="1969949"/>
                </a:cubicBezTo>
                <a:cubicBezTo>
                  <a:pt x="3497549" y="1976536"/>
                  <a:pt x="3517037" y="2003192"/>
                  <a:pt x="3522588" y="2012907"/>
                </a:cubicBezTo>
                <a:cubicBezTo>
                  <a:pt x="3527127" y="2020850"/>
                  <a:pt x="3530770" y="2029272"/>
                  <a:pt x="3534861" y="2037455"/>
                </a:cubicBezTo>
                <a:cubicBezTo>
                  <a:pt x="3544574" y="2095729"/>
                  <a:pt x="3546560" y="2090571"/>
                  <a:pt x="3534861" y="2172467"/>
                </a:cubicBezTo>
                <a:cubicBezTo>
                  <a:pt x="3533303" y="2183372"/>
                  <a:pt x="3526071" y="2192700"/>
                  <a:pt x="3522588" y="2203151"/>
                </a:cubicBezTo>
                <a:cubicBezTo>
                  <a:pt x="3519921" y="2211153"/>
                  <a:pt x="3519877" y="2219991"/>
                  <a:pt x="3516451" y="2227699"/>
                </a:cubicBezTo>
                <a:cubicBezTo>
                  <a:pt x="3511607" y="2238599"/>
                  <a:pt x="3503621" y="2247841"/>
                  <a:pt x="3498040" y="2258383"/>
                </a:cubicBezTo>
                <a:cubicBezTo>
                  <a:pt x="3485199" y="2282639"/>
                  <a:pt x="3472029" y="2306800"/>
                  <a:pt x="3461218" y="2332026"/>
                </a:cubicBezTo>
                <a:cubicBezTo>
                  <a:pt x="3455081" y="2346346"/>
                  <a:pt x="3449775" y="2361051"/>
                  <a:pt x="3442808" y="2374985"/>
                </a:cubicBezTo>
                <a:cubicBezTo>
                  <a:pt x="3435432" y="2389736"/>
                  <a:pt x="3426115" y="2403441"/>
                  <a:pt x="3418260" y="2417943"/>
                </a:cubicBezTo>
                <a:cubicBezTo>
                  <a:pt x="3399519" y="2452542"/>
                  <a:pt x="3381355" y="2487451"/>
                  <a:pt x="3363028" y="2522271"/>
                </a:cubicBezTo>
                <a:cubicBezTo>
                  <a:pt x="3342572" y="2561138"/>
                  <a:pt x="3318961" y="2598502"/>
                  <a:pt x="3301659" y="2638872"/>
                </a:cubicBezTo>
                <a:cubicBezTo>
                  <a:pt x="3295522" y="2653191"/>
                  <a:pt x="3290215" y="2667896"/>
                  <a:pt x="3283248" y="2681830"/>
                </a:cubicBezTo>
                <a:cubicBezTo>
                  <a:pt x="3277913" y="2692499"/>
                  <a:pt x="3269881" y="2701706"/>
                  <a:pt x="3264837" y="2712515"/>
                </a:cubicBezTo>
                <a:cubicBezTo>
                  <a:pt x="3255520" y="2732480"/>
                  <a:pt x="3252511" y="2755552"/>
                  <a:pt x="3240290" y="2773884"/>
                </a:cubicBezTo>
                <a:cubicBezTo>
                  <a:pt x="3225669" y="2795816"/>
                  <a:pt x="3211426" y="2817911"/>
                  <a:pt x="3191194" y="2835253"/>
                </a:cubicBezTo>
                <a:cubicBezTo>
                  <a:pt x="3183428" y="2841909"/>
                  <a:pt x="3175026" y="2847799"/>
                  <a:pt x="3166647" y="2853664"/>
                </a:cubicBezTo>
                <a:cubicBezTo>
                  <a:pt x="3148896" y="2866090"/>
                  <a:pt x="3119029" y="2885774"/>
                  <a:pt x="3099141" y="2896622"/>
                </a:cubicBezTo>
                <a:cubicBezTo>
                  <a:pt x="3052234" y="2922207"/>
                  <a:pt x="3068626" y="2908466"/>
                  <a:pt x="3019361" y="2939581"/>
                </a:cubicBezTo>
                <a:cubicBezTo>
                  <a:pt x="2908793" y="3009414"/>
                  <a:pt x="2980311" y="2964265"/>
                  <a:pt x="2915033" y="3013224"/>
                </a:cubicBezTo>
                <a:cubicBezTo>
                  <a:pt x="2909133" y="3017649"/>
                  <a:pt x="2903687" y="3023379"/>
                  <a:pt x="2896623" y="3025498"/>
                </a:cubicBezTo>
                <a:cubicBezTo>
                  <a:pt x="2882768" y="3029654"/>
                  <a:pt x="2867961" y="3029435"/>
                  <a:pt x="2853664" y="3031634"/>
                </a:cubicBezTo>
                <a:cubicBezTo>
                  <a:pt x="2794081" y="3040800"/>
                  <a:pt x="2832706" y="3036003"/>
                  <a:pt x="2755474" y="3050045"/>
                </a:cubicBezTo>
                <a:cubicBezTo>
                  <a:pt x="2730989" y="3054497"/>
                  <a:pt x="2706080" y="3056723"/>
                  <a:pt x="2681831" y="3062319"/>
                </a:cubicBezTo>
                <a:cubicBezTo>
                  <a:pt x="2610558" y="3078767"/>
                  <a:pt x="2542061" y="3106146"/>
                  <a:pt x="2473176" y="3129825"/>
                </a:cubicBezTo>
                <a:cubicBezTo>
                  <a:pt x="2448706" y="3138237"/>
                  <a:pt x="2422677" y="3142801"/>
                  <a:pt x="2399533" y="3154373"/>
                </a:cubicBezTo>
                <a:cubicBezTo>
                  <a:pt x="2379076" y="3164601"/>
                  <a:pt x="2359185" y="3176048"/>
                  <a:pt x="2338163" y="3185057"/>
                </a:cubicBezTo>
                <a:cubicBezTo>
                  <a:pt x="2127933" y="3275155"/>
                  <a:pt x="2305301" y="3195823"/>
                  <a:pt x="2172467" y="3246426"/>
                </a:cubicBezTo>
                <a:cubicBezTo>
                  <a:pt x="2147616" y="3255893"/>
                  <a:pt x="2123980" y="3268486"/>
                  <a:pt x="2098824" y="3277111"/>
                </a:cubicBezTo>
                <a:cubicBezTo>
                  <a:pt x="2034946" y="3299012"/>
                  <a:pt x="1953177" y="3322765"/>
                  <a:pt x="1884032" y="3338480"/>
                </a:cubicBezTo>
                <a:cubicBezTo>
                  <a:pt x="1863689" y="3343103"/>
                  <a:pt x="1843077" y="3346456"/>
                  <a:pt x="1822663" y="3350754"/>
                </a:cubicBezTo>
                <a:cubicBezTo>
                  <a:pt x="1804208" y="3354639"/>
                  <a:pt x="1785728" y="3358454"/>
                  <a:pt x="1767431" y="3363028"/>
                </a:cubicBezTo>
                <a:cubicBezTo>
                  <a:pt x="1752983" y="3366640"/>
                  <a:pt x="1739034" y="3372182"/>
                  <a:pt x="1724472" y="3375302"/>
                </a:cubicBezTo>
                <a:cubicBezTo>
                  <a:pt x="1710328" y="3378333"/>
                  <a:pt x="1695833" y="3379393"/>
                  <a:pt x="1681514" y="3381438"/>
                </a:cubicBezTo>
                <a:cubicBezTo>
                  <a:pt x="1669240" y="3385529"/>
                  <a:pt x="1657244" y="3390574"/>
                  <a:pt x="1644692" y="3393712"/>
                </a:cubicBezTo>
                <a:cubicBezTo>
                  <a:pt x="1632621" y="3396730"/>
                  <a:pt x="1620113" y="3397623"/>
                  <a:pt x="1607871" y="3399849"/>
                </a:cubicBezTo>
                <a:cubicBezTo>
                  <a:pt x="1597608" y="3401715"/>
                  <a:pt x="1587489" y="3404359"/>
                  <a:pt x="1577186" y="3405986"/>
                </a:cubicBezTo>
                <a:cubicBezTo>
                  <a:pt x="1506441" y="3417156"/>
                  <a:pt x="1498565" y="3417449"/>
                  <a:pt x="1436037" y="3424397"/>
                </a:cubicBezTo>
                <a:cubicBezTo>
                  <a:pt x="1419672" y="3428488"/>
                  <a:pt x="1403581" y="3433898"/>
                  <a:pt x="1386942" y="3436671"/>
                </a:cubicBezTo>
                <a:cubicBezTo>
                  <a:pt x="1366663" y="3440051"/>
                  <a:pt x="1346018" y="3440656"/>
                  <a:pt x="1325573" y="3442808"/>
                </a:cubicBezTo>
                <a:lnTo>
                  <a:pt x="1270341" y="3448944"/>
                </a:lnTo>
                <a:lnTo>
                  <a:pt x="1221245" y="3455081"/>
                </a:lnTo>
                <a:cubicBezTo>
                  <a:pt x="1085977" y="3470995"/>
                  <a:pt x="1241058" y="3451837"/>
                  <a:pt x="1116918" y="3467355"/>
                </a:cubicBezTo>
                <a:cubicBezTo>
                  <a:pt x="1102598" y="3471446"/>
                  <a:pt x="1088562" y="3476708"/>
                  <a:pt x="1073959" y="3479629"/>
                </a:cubicBezTo>
                <a:cubicBezTo>
                  <a:pt x="1057787" y="3482863"/>
                  <a:pt x="1041191" y="3483434"/>
                  <a:pt x="1024864" y="3485766"/>
                </a:cubicBezTo>
                <a:cubicBezTo>
                  <a:pt x="997385" y="3489692"/>
                  <a:pt x="983788" y="3492754"/>
                  <a:pt x="957358" y="3498040"/>
                </a:cubicBezTo>
                <a:cubicBezTo>
                  <a:pt x="947130" y="3502131"/>
                  <a:pt x="937225" y="3507149"/>
                  <a:pt x="926674" y="3510314"/>
                </a:cubicBezTo>
                <a:cubicBezTo>
                  <a:pt x="906590" y="3516339"/>
                  <a:pt x="864008" y="3520448"/>
                  <a:pt x="846894" y="3522587"/>
                </a:cubicBezTo>
                <a:cubicBezTo>
                  <a:pt x="840757" y="3524633"/>
                  <a:pt x="834798" y="3527321"/>
                  <a:pt x="828483" y="3528724"/>
                </a:cubicBezTo>
                <a:cubicBezTo>
                  <a:pt x="816336" y="3531423"/>
                  <a:pt x="803904" y="3532635"/>
                  <a:pt x="791661" y="3534861"/>
                </a:cubicBezTo>
                <a:cubicBezTo>
                  <a:pt x="781399" y="3536727"/>
                  <a:pt x="771205" y="3538952"/>
                  <a:pt x="760977" y="3540998"/>
                </a:cubicBezTo>
                <a:cubicBezTo>
                  <a:pt x="627605" y="3535663"/>
                  <a:pt x="646570" y="3540739"/>
                  <a:pt x="558459" y="3528724"/>
                </a:cubicBezTo>
                <a:cubicBezTo>
                  <a:pt x="529795" y="3524815"/>
                  <a:pt x="500608" y="3523467"/>
                  <a:pt x="472542" y="3516451"/>
                </a:cubicBezTo>
                <a:cubicBezTo>
                  <a:pt x="395798" y="3497265"/>
                  <a:pt x="491213" y="3521786"/>
                  <a:pt x="429584" y="3504177"/>
                </a:cubicBezTo>
                <a:cubicBezTo>
                  <a:pt x="421474" y="3501860"/>
                  <a:pt x="412933" y="3501002"/>
                  <a:pt x="405036" y="3498040"/>
                </a:cubicBezTo>
                <a:cubicBezTo>
                  <a:pt x="396470" y="3494828"/>
                  <a:pt x="388897" y="3489370"/>
                  <a:pt x="380488" y="3485766"/>
                </a:cubicBezTo>
                <a:cubicBezTo>
                  <a:pt x="374542" y="3483218"/>
                  <a:pt x="367864" y="3482522"/>
                  <a:pt x="362078" y="3479629"/>
                </a:cubicBezTo>
                <a:cubicBezTo>
                  <a:pt x="355481" y="3476330"/>
                  <a:pt x="350142" y="3470887"/>
                  <a:pt x="343667" y="3467355"/>
                </a:cubicBezTo>
                <a:cubicBezTo>
                  <a:pt x="303145" y="3445253"/>
                  <a:pt x="300465" y="3445166"/>
                  <a:pt x="263887" y="3430534"/>
                </a:cubicBezTo>
                <a:cubicBezTo>
                  <a:pt x="257750" y="3424397"/>
                  <a:pt x="252538" y="3417168"/>
                  <a:pt x="245476" y="3412123"/>
                </a:cubicBezTo>
                <a:cubicBezTo>
                  <a:pt x="238032" y="3406806"/>
                  <a:pt x="228872" y="3404388"/>
                  <a:pt x="220929" y="3399849"/>
                </a:cubicBezTo>
                <a:cubicBezTo>
                  <a:pt x="207286" y="3392053"/>
                  <a:pt x="193626" y="3381857"/>
                  <a:pt x="184107" y="3369165"/>
                </a:cubicBezTo>
                <a:cubicBezTo>
                  <a:pt x="157436" y="3333604"/>
                  <a:pt x="172143" y="3349432"/>
                  <a:pt x="159559" y="3320069"/>
                </a:cubicBezTo>
                <a:cubicBezTo>
                  <a:pt x="155956" y="3311661"/>
                  <a:pt x="150498" y="3304088"/>
                  <a:pt x="147286" y="3295522"/>
                </a:cubicBezTo>
                <a:cubicBezTo>
                  <a:pt x="144325" y="3287624"/>
                  <a:pt x="143573" y="3279053"/>
                  <a:pt x="141149" y="3270974"/>
                </a:cubicBezTo>
                <a:cubicBezTo>
                  <a:pt x="137431" y="3258582"/>
                  <a:pt x="132279" y="3246635"/>
                  <a:pt x="128875" y="3234153"/>
                </a:cubicBezTo>
                <a:cubicBezTo>
                  <a:pt x="115115" y="3183702"/>
                  <a:pt x="130635" y="3222781"/>
                  <a:pt x="116601" y="3166646"/>
                </a:cubicBezTo>
                <a:cubicBezTo>
                  <a:pt x="113463" y="3154095"/>
                  <a:pt x="108418" y="3142099"/>
                  <a:pt x="104327" y="3129825"/>
                </a:cubicBezTo>
                <a:cubicBezTo>
                  <a:pt x="93145" y="3051550"/>
                  <a:pt x="101175" y="3114978"/>
                  <a:pt x="92053" y="3000950"/>
                </a:cubicBezTo>
                <a:cubicBezTo>
                  <a:pt x="90251" y="2978427"/>
                  <a:pt x="87419" y="2955989"/>
                  <a:pt x="85916" y="2933444"/>
                </a:cubicBezTo>
                <a:cubicBezTo>
                  <a:pt x="83327" y="2894609"/>
                  <a:pt x="82765" y="2855648"/>
                  <a:pt x="79780" y="2816842"/>
                </a:cubicBezTo>
                <a:cubicBezTo>
                  <a:pt x="79204" y="2809357"/>
                  <a:pt x="69723" y="2747041"/>
                  <a:pt x="67506" y="2737063"/>
                </a:cubicBezTo>
                <a:cubicBezTo>
                  <a:pt x="66103" y="2730748"/>
                  <a:pt x="63146" y="2724872"/>
                  <a:pt x="61369" y="2718652"/>
                </a:cubicBezTo>
                <a:cubicBezTo>
                  <a:pt x="59052" y="2710542"/>
                  <a:pt x="57899" y="2702106"/>
                  <a:pt x="55232" y="2694104"/>
                </a:cubicBezTo>
                <a:cubicBezTo>
                  <a:pt x="51748" y="2683653"/>
                  <a:pt x="47049" y="2673648"/>
                  <a:pt x="42958" y="2663420"/>
                </a:cubicBezTo>
                <a:cubicBezTo>
                  <a:pt x="31237" y="2604814"/>
                  <a:pt x="41830" y="2661662"/>
                  <a:pt x="30684" y="2583640"/>
                </a:cubicBezTo>
                <a:cubicBezTo>
                  <a:pt x="28924" y="2571322"/>
                  <a:pt x="26439" y="2559117"/>
                  <a:pt x="24547" y="2546818"/>
                </a:cubicBezTo>
                <a:cubicBezTo>
                  <a:pt x="22348" y="2532521"/>
                  <a:pt x="21247" y="2518044"/>
                  <a:pt x="18410" y="2503860"/>
                </a:cubicBezTo>
                <a:cubicBezTo>
                  <a:pt x="15102" y="2487319"/>
                  <a:pt x="8910" y="2471404"/>
                  <a:pt x="6137" y="2454765"/>
                </a:cubicBezTo>
                <a:lnTo>
                  <a:pt x="0" y="2417943"/>
                </a:lnTo>
                <a:cubicBezTo>
                  <a:pt x="2046" y="2313616"/>
                  <a:pt x="3157" y="2209266"/>
                  <a:pt x="6137" y="2104961"/>
                </a:cubicBezTo>
                <a:cubicBezTo>
                  <a:pt x="10209" y="1962427"/>
                  <a:pt x="10063" y="2029940"/>
                  <a:pt x="18410" y="1926990"/>
                </a:cubicBezTo>
                <a:cubicBezTo>
                  <a:pt x="49526" y="1543204"/>
                  <a:pt x="18742" y="1889746"/>
                  <a:pt x="36821" y="1699924"/>
                </a:cubicBezTo>
                <a:cubicBezTo>
                  <a:pt x="38963" y="1677431"/>
                  <a:pt x="39434" y="1654736"/>
                  <a:pt x="42958" y="1632418"/>
                </a:cubicBezTo>
                <a:cubicBezTo>
                  <a:pt x="46231" y="1611687"/>
                  <a:pt x="68338" y="1537337"/>
                  <a:pt x="73643" y="1521954"/>
                </a:cubicBezTo>
                <a:cubicBezTo>
                  <a:pt x="87146" y="1482796"/>
                  <a:pt x="106555" y="1445537"/>
                  <a:pt x="116601" y="1405353"/>
                </a:cubicBezTo>
                <a:cubicBezTo>
                  <a:pt x="133114" y="1339301"/>
                  <a:pt x="122952" y="1372052"/>
                  <a:pt x="147286" y="1307162"/>
                </a:cubicBezTo>
                <a:cubicBezTo>
                  <a:pt x="149289" y="1295145"/>
                  <a:pt x="155886" y="1253125"/>
                  <a:pt x="159559" y="1239656"/>
                </a:cubicBezTo>
                <a:cubicBezTo>
                  <a:pt x="162963" y="1227174"/>
                  <a:pt x="168429" y="1215316"/>
                  <a:pt x="171833" y="1202834"/>
                </a:cubicBezTo>
                <a:cubicBezTo>
                  <a:pt x="174578" y="1192771"/>
                  <a:pt x="176255" y="1182439"/>
                  <a:pt x="177970" y="1172150"/>
                </a:cubicBezTo>
                <a:cubicBezTo>
                  <a:pt x="183166" y="1140972"/>
                  <a:pt x="183012" y="1127434"/>
                  <a:pt x="190244" y="1098507"/>
                </a:cubicBezTo>
                <a:cubicBezTo>
                  <a:pt x="193856" y="1084059"/>
                  <a:pt x="199107" y="1070045"/>
                  <a:pt x="202518" y="1055549"/>
                </a:cubicBezTo>
                <a:cubicBezTo>
                  <a:pt x="207296" y="1035242"/>
                  <a:pt x="210701" y="1014636"/>
                  <a:pt x="214792" y="994179"/>
                </a:cubicBezTo>
                <a:cubicBezTo>
                  <a:pt x="216838" y="983951"/>
                  <a:pt x="217631" y="973390"/>
                  <a:pt x="220929" y="963495"/>
                </a:cubicBezTo>
                <a:cubicBezTo>
                  <a:pt x="225020" y="951221"/>
                  <a:pt x="229648" y="939113"/>
                  <a:pt x="233202" y="926673"/>
                </a:cubicBezTo>
                <a:cubicBezTo>
                  <a:pt x="251348" y="863160"/>
                  <a:pt x="240101" y="896777"/>
                  <a:pt x="251613" y="846893"/>
                </a:cubicBezTo>
                <a:cubicBezTo>
                  <a:pt x="255406" y="830456"/>
                  <a:pt x="258553" y="813801"/>
                  <a:pt x="263887" y="797798"/>
                </a:cubicBezTo>
                <a:cubicBezTo>
                  <a:pt x="265933" y="791661"/>
                  <a:pt x="268322" y="785628"/>
                  <a:pt x="270024" y="779387"/>
                </a:cubicBezTo>
                <a:cubicBezTo>
                  <a:pt x="274463" y="763113"/>
                  <a:pt x="278207" y="746657"/>
                  <a:pt x="282298" y="730292"/>
                </a:cubicBezTo>
                <a:cubicBezTo>
                  <a:pt x="284344" y="722109"/>
                  <a:pt x="284663" y="713288"/>
                  <a:pt x="288435" y="705744"/>
                </a:cubicBezTo>
                <a:cubicBezTo>
                  <a:pt x="292526" y="697562"/>
                  <a:pt x="297582" y="689794"/>
                  <a:pt x="300708" y="681197"/>
                </a:cubicBezTo>
                <a:cubicBezTo>
                  <a:pt x="305797" y="667201"/>
                  <a:pt x="307115" y="651927"/>
                  <a:pt x="312982" y="638238"/>
                </a:cubicBezTo>
                <a:cubicBezTo>
                  <a:pt x="319479" y="623079"/>
                  <a:pt x="329769" y="609832"/>
                  <a:pt x="337530" y="595280"/>
                </a:cubicBezTo>
                <a:cubicBezTo>
                  <a:pt x="346140" y="579136"/>
                  <a:pt x="353468" y="562329"/>
                  <a:pt x="362078" y="546185"/>
                </a:cubicBezTo>
                <a:cubicBezTo>
                  <a:pt x="369839" y="531633"/>
                  <a:pt x="378806" y="517747"/>
                  <a:pt x="386625" y="503226"/>
                </a:cubicBezTo>
                <a:cubicBezTo>
                  <a:pt x="393131" y="491144"/>
                  <a:pt x="397880" y="478114"/>
                  <a:pt x="405036" y="466405"/>
                </a:cubicBezTo>
                <a:cubicBezTo>
                  <a:pt x="420420" y="441231"/>
                  <a:pt x="435701" y="415799"/>
                  <a:pt x="454131" y="392762"/>
                </a:cubicBezTo>
                <a:cubicBezTo>
                  <a:pt x="470496" y="372306"/>
                  <a:pt x="489749" y="353857"/>
                  <a:pt x="503227" y="331393"/>
                </a:cubicBezTo>
                <a:cubicBezTo>
                  <a:pt x="509364" y="321165"/>
                  <a:pt x="514704" y="310414"/>
                  <a:pt x="521637" y="300708"/>
                </a:cubicBezTo>
                <a:cubicBezTo>
                  <a:pt x="561199" y="245321"/>
                  <a:pt x="561848" y="248224"/>
                  <a:pt x="607554" y="202518"/>
                </a:cubicBezTo>
                <a:lnTo>
                  <a:pt x="625965" y="184107"/>
                </a:lnTo>
                <a:cubicBezTo>
                  <a:pt x="632102" y="177970"/>
                  <a:pt x="637433" y="170903"/>
                  <a:pt x="644376" y="165696"/>
                </a:cubicBezTo>
                <a:lnTo>
                  <a:pt x="693471" y="128875"/>
                </a:lnTo>
                <a:lnTo>
                  <a:pt x="742566" y="92053"/>
                </a:lnTo>
                <a:cubicBezTo>
                  <a:pt x="750749" y="85916"/>
                  <a:pt x="757965" y="78216"/>
                  <a:pt x="767114" y="73642"/>
                </a:cubicBezTo>
                <a:cubicBezTo>
                  <a:pt x="775296" y="69551"/>
                  <a:pt x="783664" y="65812"/>
                  <a:pt x="791661" y="61369"/>
                </a:cubicBezTo>
                <a:cubicBezTo>
                  <a:pt x="865943" y="20102"/>
                  <a:pt x="779731" y="63262"/>
                  <a:pt x="853031" y="30684"/>
                </a:cubicBezTo>
                <a:cubicBezTo>
                  <a:pt x="861391" y="26969"/>
                  <a:pt x="868816" y="21039"/>
                  <a:pt x="877578" y="18410"/>
                </a:cubicBezTo>
                <a:cubicBezTo>
                  <a:pt x="889497" y="14834"/>
                  <a:pt x="902170" y="14566"/>
                  <a:pt x="914400" y="12273"/>
                </a:cubicBezTo>
                <a:cubicBezTo>
                  <a:pt x="934904" y="8429"/>
                  <a:pt x="975769" y="0"/>
                  <a:pt x="975769" y="0"/>
                </a:cubicBezTo>
                <a:cubicBezTo>
                  <a:pt x="990429" y="1275"/>
                  <a:pt x="1105133" y="-2479"/>
                  <a:pt x="1147602" y="24547"/>
                </a:cubicBezTo>
                <a:cubicBezTo>
                  <a:pt x="1161081" y="33125"/>
                  <a:pt x="1171642" y="45646"/>
                  <a:pt x="1184424" y="55232"/>
                </a:cubicBezTo>
                <a:cubicBezTo>
                  <a:pt x="1196225" y="64083"/>
                  <a:pt x="1209527" y="70818"/>
                  <a:pt x="1221245" y="79779"/>
                </a:cubicBezTo>
                <a:cubicBezTo>
                  <a:pt x="1255959" y="106325"/>
                  <a:pt x="1308554" y="148955"/>
                  <a:pt x="1337847" y="184107"/>
                </a:cubicBezTo>
                <a:lnTo>
                  <a:pt x="1399216" y="257750"/>
                </a:lnTo>
                <a:cubicBezTo>
                  <a:pt x="1407543" y="267861"/>
                  <a:pt x="1417905" y="276719"/>
                  <a:pt x="1423763" y="288434"/>
                </a:cubicBezTo>
                <a:cubicBezTo>
                  <a:pt x="1460847" y="362602"/>
                  <a:pt x="1413619" y="270684"/>
                  <a:pt x="1448311" y="331393"/>
                </a:cubicBezTo>
                <a:cubicBezTo>
                  <a:pt x="1464621" y="359934"/>
                  <a:pt x="1454916" y="350427"/>
                  <a:pt x="1472859" y="374351"/>
                </a:cubicBezTo>
                <a:cubicBezTo>
                  <a:pt x="1480718" y="384830"/>
                  <a:pt x="1489224" y="394808"/>
                  <a:pt x="1497406" y="405036"/>
                </a:cubicBezTo>
                <a:cubicBezTo>
                  <a:pt x="1512832" y="451313"/>
                  <a:pt x="1492022" y="394268"/>
                  <a:pt x="1515817" y="441857"/>
                </a:cubicBezTo>
                <a:cubicBezTo>
                  <a:pt x="1518710" y="447643"/>
                  <a:pt x="1519061" y="454482"/>
                  <a:pt x="1521954" y="460268"/>
                </a:cubicBezTo>
                <a:cubicBezTo>
                  <a:pt x="1525253" y="466865"/>
                  <a:pt x="1530731" y="472185"/>
                  <a:pt x="1534228" y="478679"/>
                </a:cubicBezTo>
                <a:cubicBezTo>
                  <a:pt x="1545071" y="498816"/>
                  <a:pt x="1556418" y="518813"/>
                  <a:pt x="1564912" y="540048"/>
                </a:cubicBezTo>
                <a:cubicBezTo>
                  <a:pt x="1569003" y="550276"/>
                  <a:pt x="1573318" y="560417"/>
                  <a:pt x="1577186" y="570732"/>
                </a:cubicBezTo>
                <a:cubicBezTo>
                  <a:pt x="1585016" y="591612"/>
                  <a:pt x="1582127" y="592139"/>
                  <a:pt x="1595597" y="613691"/>
                </a:cubicBezTo>
                <a:cubicBezTo>
                  <a:pt x="1601018" y="622364"/>
                  <a:pt x="1608854" y="629403"/>
                  <a:pt x="1614008" y="638238"/>
                </a:cubicBezTo>
                <a:cubicBezTo>
                  <a:pt x="1669429" y="733246"/>
                  <a:pt x="1616137" y="648636"/>
                  <a:pt x="1650829" y="718018"/>
                </a:cubicBezTo>
                <a:cubicBezTo>
                  <a:pt x="1656164" y="728687"/>
                  <a:pt x="1663528" y="738231"/>
                  <a:pt x="1669240" y="748703"/>
                </a:cubicBezTo>
                <a:cubicBezTo>
                  <a:pt x="1675811" y="760750"/>
                  <a:pt x="1680923" y="773564"/>
                  <a:pt x="1687651" y="785524"/>
                </a:cubicBezTo>
                <a:cubicBezTo>
                  <a:pt x="1699347" y="806316"/>
                  <a:pt x="1711828" y="826663"/>
                  <a:pt x="1724472" y="846893"/>
                </a:cubicBezTo>
                <a:cubicBezTo>
                  <a:pt x="1732290" y="859402"/>
                  <a:pt x="1741430" y="871066"/>
                  <a:pt x="1749020" y="883715"/>
                </a:cubicBezTo>
                <a:cubicBezTo>
                  <a:pt x="1777382" y="930985"/>
                  <a:pt x="1805132" y="978501"/>
                  <a:pt x="1834937" y="1024864"/>
                </a:cubicBezTo>
                <a:cubicBezTo>
                  <a:pt x="1834938" y="1024866"/>
                  <a:pt x="1884031" y="1098506"/>
                  <a:pt x="1884032" y="1098507"/>
                </a:cubicBezTo>
                <a:lnTo>
                  <a:pt x="1939264" y="1153739"/>
                </a:lnTo>
                <a:cubicBezTo>
                  <a:pt x="1984947" y="1199422"/>
                  <a:pt x="1927115" y="1143325"/>
                  <a:pt x="1982223" y="1190561"/>
                </a:cubicBezTo>
                <a:cubicBezTo>
                  <a:pt x="1988812" y="1196209"/>
                  <a:pt x="1993966" y="1203415"/>
                  <a:pt x="2000633" y="1208971"/>
                </a:cubicBezTo>
                <a:cubicBezTo>
                  <a:pt x="2006299" y="1213693"/>
                  <a:pt x="2013042" y="1216958"/>
                  <a:pt x="2019044" y="1221245"/>
                </a:cubicBezTo>
                <a:cubicBezTo>
                  <a:pt x="2027367" y="1227190"/>
                  <a:pt x="2035269" y="1233711"/>
                  <a:pt x="2043592" y="1239656"/>
                </a:cubicBezTo>
                <a:cubicBezTo>
                  <a:pt x="2063010" y="1253526"/>
                  <a:pt x="2066506" y="1253159"/>
                  <a:pt x="2086550" y="1270340"/>
                </a:cubicBezTo>
                <a:cubicBezTo>
                  <a:pt x="2093140" y="1275988"/>
                  <a:pt x="2098110" y="1283423"/>
                  <a:pt x="2104961" y="1288751"/>
                </a:cubicBezTo>
                <a:cubicBezTo>
                  <a:pt x="2134703" y="1311884"/>
                  <a:pt x="2140790" y="1309363"/>
                  <a:pt x="2166330" y="1331710"/>
                </a:cubicBezTo>
                <a:cubicBezTo>
                  <a:pt x="2175039" y="1339330"/>
                  <a:pt x="2182169" y="1348637"/>
                  <a:pt x="2190878" y="1356257"/>
                </a:cubicBezTo>
                <a:cubicBezTo>
                  <a:pt x="2226774" y="1387666"/>
                  <a:pt x="2206122" y="1359625"/>
                  <a:pt x="2233836" y="1399216"/>
                </a:cubicBezTo>
                <a:cubicBezTo>
                  <a:pt x="2242295" y="1411301"/>
                  <a:pt x="2258384" y="1436037"/>
                  <a:pt x="2258384" y="1436037"/>
                </a:cubicBezTo>
                <a:cubicBezTo>
                  <a:pt x="2276875" y="1528507"/>
                  <a:pt x="2253337" y="1413331"/>
                  <a:pt x="2270657" y="1491269"/>
                </a:cubicBezTo>
                <a:cubicBezTo>
                  <a:pt x="2272920" y="1501451"/>
                  <a:pt x="2274531" y="1511771"/>
                  <a:pt x="2276794" y="1521954"/>
                </a:cubicBezTo>
                <a:cubicBezTo>
                  <a:pt x="2278624" y="1530188"/>
                  <a:pt x="2277531" y="1540023"/>
                  <a:pt x="2282931" y="1546502"/>
                </a:cubicBezTo>
                <a:cubicBezTo>
                  <a:pt x="2287816" y="1552364"/>
                  <a:pt x="2334526" y="1569029"/>
                  <a:pt x="2338163" y="1571049"/>
                </a:cubicBezTo>
                <a:cubicBezTo>
                  <a:pt x="2347104" y="1576016"/>
                  <a:pt x="2354388" y="1583515"/>
                  <a:pt x="2362711" y="1589460"/>
                </a:cubicBezTo>
                <a:cubicBezTo>
                  <a:pt x="2368713" y="1593747"/>
                  <a:pt x="2375456" y="1597012"/>
                  <a:pt x="2381122" y="1601734"/>
                </a:cubicBezTo>
                <a:cubicBezTo>
                  <a:pt x="2387789" y="1607290"/>
                  <a:pt x="2392682" y="1614816"/>
                  <a:pt x="2399533" y="1620144"/>
                </a:cubicBezTo>
                <a:cubicBezTo>
                  <a:pt x="2411177" y="1629200"/>
                  <a:pt x="2424080" y="1636509"/>
                  <a:pt x="2436354" y="1644692"/>
                </a:cubicBezTo>
                <a:cubicBezTo>
                  <a:pt x="2442491" y="1648783"/>
                  <a:pt x="2447768" y="1654634"/>
                  <a:pt x="2454765" y="1656966"/>
                </a:cubicBezTo>
                <a:lnTo>
                  <a:pt x="2473176" y="1663103"/>
                </a:lnTo>
                <a:cubicBezTo>
                  <a:pt x="2479313" y="1667194"/>
                  <a:pt x="2484846" y="1672381"/>
                  <a:pt x="2491586" y="1675377"/>
                </a:cubicBezTo>
                <a:cubicBezTo>
                  <a:pt x="2503409" y="1680632"/>
                  <a:pt x="2516134" y="1683560"/>
                  <a:pt x="2528408" y="1687651"/>
                </a:cubicBezTo>
                <a:lnTo>
                  <a:pt x="2565229" y="1699924"/>
                </a:lnTo>
                <a:cubicBezTo>
                  <a:pt x="2581594" y="1708107"/>
                  <a:pt x="2599101" y="1714322"/>
                  <a:pt x="2614325" y="1724472"/>
                </a:cubicBezTo>
                <a:lnTo>
                  <a:pt x="2669557" y="1761293"/>
                </a:lnTo>
                <a:lnTo>
                  <a:pt x="2687967" y="1773567"/>
                </a:lnTo>
                <a:cubicBezTo>
                  <a:pt x="2694104" y="1777658"/>
                  <a:pt x="2701163" y="1780626"/>
                  <a:pt x="2706378" y="1785841"/>
                </a:cubicBezTo>
                <a:cubicBezTo>
                  <a:pt x="2722643" y="1802106"/>
                  <a:pt x="2739707" y="1823985"/>
                  <a:pt x="2761610" y="1834936"/>
                </a:cubicBezTo>
                <a:cubicBezTo>
                  <a:pt x="2767396" y="1837829"/>
                  <a:pt x="2773745" y="1839504"/>
                  <a:pt x="2780021" y="1841073"/>
                </a:cubicBezTo>
                <a:cubicBezTo>
                  <a:pt x="2814197" y="1849617"/>
                  <a:pt x="2836276" y="1846187"/>
                  <a:pt x="2847527" y="1847210"/>
                </a:cubicBezTo>
                <a:close/>
              </a:path>
            </a:pathLst>
          </a:cu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graph with red dots&#10;&#10;Description automatically generated">
            <a:extLst>
              <a:ext uri="{FF2B5EF4-FFF2-40B4-BE49-F238E27FC236}">
                <a16:creationId xmlns:a16="http://schemas.microsoft.com/office/drawing/2014/main" id="{B9E2BB7D-88CA-24B6-685E-98D6AF99A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643" y="2239596"/>
            <a:ext cx="4896113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69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20343</TotalTime>
  <Words>1885</Words>
  <Application>Microsoft Macintosh PowerPoint</Application>
  <PresentationFormat>Widescreen</PresentationFormat>
  <Paragraphs>324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Fletcher, Micah Phillip</dc:creator>
  <cp:lastModifiedBy>Fletcher, Micah Phillip</cp:lastModifiedBy>
  <cp:revision>8</cp:revision>
  <dcterms:created xsi:type="dcterms:W3CDTF">2023-10-04T14:23:17Z</dcterms:created>
  <dcterms:modified xsi:type="dcterms:W3CDTF">2023-10-19T20:42:15Z</dcterms:modified>
</cp:coreProperties>
</file>

<file path=docProps/thumbnail.jpeg>
</file>